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  <p:sldId id="265" r:id="rId6"/>
    <p:sldId id="266" r:id="rId7"/>
    <p:sldId id="267" r:id="rId8"/>
    <p:sldId id="259" r:id="rId9"/>
    <p:sldId id="263" r:id="rId10"/>
    <p:sldId id="260" r:id="rId11"/>
    <p:sldId id="261" r:id="rId12"/>
    <p:sldId id="262" r:id="rId13"/>
    <p:sldId id="268" r:id="rId14"/>
    <p:sldId id="269" r:id="rId15"/>
    <p:sldId id="270" r:id="rId16"/>
    <p:sldId id="271" r:id="rId17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1B186DE-E319-48BB-2B2A-D1FBF1D1B3B3}" name="Diane Capito" initials="DC" userId="S::diane.capito@univ-poitiers.fr::c16e7b9e-36cc-43fb-9767-83c53072096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uge Michael" initials="NM" lastIdx="5" clrIdx="0">
    <p:extLst>
      <p:ext uri="{19B8F6BF-5375-455C-9EA6-DF929625EA0E}">
        <p15:presenceInfo xmlns:p15="http://schemas.microsoft.com/office/powerpoint/2012/main" userId="S-1-5-21-436374069-1326574676-839522115-98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3CBB"/>
    <a:srgbClr val="FFF7E1"/>
    <a:srgbClr val="FFD966"/>
    <a:srgbClr val="DB6B6B"/>
    <a:srgbClr val="FFFAEB"/>
    <a:srgbClr val="009999"/>
    <a:srgbClr val="B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1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651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15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943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275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72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615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522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24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8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339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39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hyperlink" Target="https://adum.fr/phd/profil/initcpt.pl" TargetMode="External"/><Relationship Id="rId7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.png"/><Relationship Id="rId7" Type="http://schemas.openxmlformats.org/officeDocument/2006/relationships/image" Target="../media/image19.png"/><Relationship Id="rId12" Type="http://schemas.openxmlformats.org/officeDocument/2006/relationships/image" Target="../media/image18.png"/><Relationship Id="rId2" Type="http://schemas.openxmlformats.org/officeDocument/2006/relationships/hyperlink" Target="https://adum.fr/phd/profil/initcpt.p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17.png"/><Relationship Id="rId5" Type="http://schemas.openxmlformats.org/officeDocument/2006/relationships/image" Target="../media/image14.png"/><Relationship Id="rId10" Type="http://schemas.openxmlformats.org/officeDocument/2006/relationships/image" Target="../media/image16.png"/><Relationship Id="rId4" Type="http://schemas.openxmlformats.org/officeDocument/2006/relationships/hyperlink" Target="https://adum.fr/recoverpwd.pl" TargetMode="External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dum.fr/phd/profil/initcpt.pl" TargetMode="External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5.png"/><Relationship Id="rId4" Type="http://schemas.openxmlformats.org/officeDocument/2006/relationships/hyperlink" Target="https://adum.fr/recoverpwd.p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adum.fr/phd/profil/initcpt.p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hyperlink" Target="https://adum.fr/phd/profil/initcpt.p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s://adum.fr/as/ed/page.pl?site=adumR&amp;page=profil" TargetMode="External"/><Relationship Id="rId7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12" Type="http://schemas.openxmlformats.org/officeDocument/2006/relationships/image" Target="../media/image20.png"/><Relationship Id="rId2" Type="http://schemas.openxmlformats.org/officeDocument/2006/relationships/hyperlink" Target="https://adum.fr/index.p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19.png"/><Relationship Id="rId5" Type="http://schemas.openxmlformats.org/officeDocument/2006/relationships/image" Target="../media/image14.png"/><Relationship Id="rId10" Type="http://schemas.openxmlformats.org/officeDocument/2006/relationships/image" Target="../media/image18.png"/><Relationship Id="rId4" Type="http://schemas.openxmlformats.org/officeDocument/2006/relationships/hyperlink" Target="https://adum.fr/recoverpwd.pl" TargetMode="External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.png"/><Relationship Id="rId7" Type="http://schemas.openxmlformats.org/officeDocument/2006/relationships/image" Target="../media/image19.png"/><Relationship Id="rId2" Type="http://schemas.openxmlformats.org/officeDocument/2006/relationships/hyperlink" Target="https://adum.fr/phd/profil/initcpt.p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22.png"/><Relationship Id="rId4" Type="http://schemas.openxmlformats.org/officeDocument/2006/relationships/hyperlink" Target="https://adum.fr/recoverpwd.pl" TargetMode="External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hyperlink" Target="https://adum.fr/phd/profil/initcpt.pl" TargetMode="External"/><Relationship Id="rId7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hyperlink" Target="https://adum.fr/recoverpwd.pl" TargetMode="External"/><Relationship Id="rId4" Type="http://schemas.openxmlformats.org/officeDocument/2006/relationships/hyperlink" Target="https://adum.fr/index.pl?site=adum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rme libre : forme 75">
            <a:extLst>
              <a:ext uri="{FF2B5EF4-FFF2-40B4-BE49-F238E27FC236}">
                <a16:creationId xmlns:a16="http://schemas.microsoft.com/office/drawing/2014/main" id="{2B3A8FC0-99E3-4C97-AAF2-1412C907087D}"/>
              </a:ext>
            </a:extLst>
          </p:cNvPr>
          <p:cNvSpPr/>
          <p:nvPr/>
        </p:nvSpPr>
        <p:spPr>
          <a:xfrm rot="15979360">
            <a:off x="-356756" y="-687286"/>
            <a:ext cx="1788858" cy="2434984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D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781800D7-B48B-49D3-A324-1192662794EB}"/>
              </a:ext>
            </a:extLst>
          </p:cNvPr>
          <p:cNvSpPr/>
          <p:nvPr/>
        </p:nvSpPr>
        <p:spPr>
          <a:xfrm rot="16200000">
            <a:off x="5438320" y="8563312"/>
            <a:ext cx="1867717" cy="2183954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" y="41298"/>
            <a:ext cx="1062052" cy="651215"/>
          </a:xfrm>
          <a:prstGeom prst="rect">
            <a:avLst/>
          </a:prstGeom>
        </p:spPr>
      </p:pic>
      <p:sp>
        <p:nvSpPr>
          <p:cNvPr id="44" name="ZoneTexte 36">
            <a:extLst>
              <a:ext uri="{FF2B5EF4-FFF2-40B4-BE49-F238E27FC236}">
                <a16:creationId xmlns:a16="http://schemas.microsoft.com/office/drawing/2014/main" id="{DAC07B2C-8250-454A-ADE6-B3ECD79EB6F1}"/>
              </a:ext>
            </a:extLst>
          </p:cNvPr>
          <p:cNvSpPr txBox="1"/>
          <p:nvPr/>
        </p:nvSpPr>
        <p:spPr>
          <a:xfrm>
            <a:off x="0" y="3998893"/>
            <a:ext cx="6857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dirty="0">
                <a:latin typeface="Bahnschrift" panose="020B0502040204020203" pitchFamily="34" charset="0"/>
              </a:rPr>
              <a:t>Circuit d’inscription en 1ère année de </a:t>
            </a:r>
          </a:p>
          <a:p>
            <a:pPr algn="ctr"/>
            <a:r>
              <a:rPr lang="fr-FR" sz="2800" dirty="0">
                <a:latin typeface="Bahnschrift" panose="020B0502040204020203" pitchFamily="34" charset="0"/>
              </a:rPr>
              <a:t>doctorat à l’Université de Poitiers </a:t>
            </a:r>
          </a:p>
        </p:txBody>
      </p:sp>
    </p:spTree>
    <p:extLst>
      <p:ext uri="{BB962C8B-B14F-4D97-AF65-F5344CB8AC3E}">
        <p14:creationId xmlns:p14="http://schemas.microsoft.com/office/powerpoint/2010/main" val="918971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rme libre : forme 50">
            <a:extLst>
              <a:ext uri="{FF2B5EF4-FFF2-40B4-BE49-F238E27FC236}">
                <a16:creationId xmlns:a16="http://schemas.microsoft.com/office/drawing/2014/main" id="{95F244C9-D4E6-463E-931D-D9B7F319784A}"/>
              </a:ext>
            </a:extLst>
          </p:cNvPr>
          <p:cNvSpPr/>
          <p:nvPr/>
        </p:nvSpPr>
        <p:spPr>
          <a:xfrm rot="12556836">
            <a:off x="-435071" y="-1399944"/>
            <a:ext cx="2135906" cy="2589950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72D4CF"/>
          </a:solidFill>
          <a:ln>
            <a:solidFill>
              <a:srgbClr val="72D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781800D7-B48B-49D3-A324-1192662794EB}"/>
              </a:ext>
            </a:extLst>
          </p:cNvPr>
          <p:cNvSpPr/>
          <p:nvPr/>
        </p:nvSpPr>
        <p:spPr>
          <a:xfrm rot="16732022">
            <a:off x="5474608" y="8292917"/>
            <a:ext cx="1867717" cy="2183954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sp>
        <p:nvSpPr>
          <p:cNvPr id="53" name="ZoneTexte 36">
            <a:extLst>
              <a:ext uri="{FF2B5EF4-FFF2-40B4-BE49-F238E27FC236}">
                <a16:creationId xmlns:a16="http://schemas.microsoft.com/office/drawing/2014/main" id="{4C138D36-8DE2-4A3A-9B05-425B2BD2A032}"/>
              </a:ext>
            </a:extLst>
          </p:cNvPr>
          <p:cNvSpPr txBox="1"/>
          <p:nvPr/>
        </p:nvSpPr>
        <p:spPr>
          <a:xfrm>
            <a:off x="0" y="3998893"/>
            <a:ext cx="6857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dirty="0">
                <a:latin typeface="Bahnschrift" panose="020B0502040204020203" pitchFamily="34" charset="0"/>
              </a:rPr>
              <a:t>Fiche pratique d’inscription en 2</a:t>
            </a:r>
            <a:r>
              <a:rPr lang="fr-FR" sz="2800" baseline="30000" dirty="0">
                <a:latin typeface="Bahnschrift" panose="020B0502040204020203" pitchFamily="34" charset="0"/>
              </a:rPr>
              <a:t>ème</a:t>
            </a:r>
            <a:r>
              <a:rPr lang="fr-FR" sz="2800" dirty="0">
                <a:latin typeface="Bahnschrift" panose="020B0502040204020203" pitchFamily="34" charset="0"/>
              </a:rPr>
              <a:t> année de doctorat ou plus à l’Université de Poitiers </a:t>
            </a:r>
          </a:p>
        </p:txBody>
      </p:sp>
    </p:spTree>
    <p:extLst>
      <p:ext uri="{BB962C8B-B14F-4D97-AF65-F5344CB8AC3E}">
        <p14:creationId xmlns:p14="http://schemas.microsoft.com/office/powerpoint/2010/main" val="2475384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Forme libre : forme 65">
            <a:extLst>
              <a:ext uri="{FF2B5EF4-FFF2-40B4-BE49-F238E27FC236}">
                <a16:creationId xmlns:a16="http://schemas.microsoft.com/office/drawing/2014/main" id="{65CFE0CB-F859-4D0A-9394-3531A6312C84}"/>
              </a:ext>
            </a:extLst>
          </p:cNvPr>
          <p:cNvSpPr/>
          <p:nvPr/>
        </p:nvSpPr>
        <p:spPr>
          <a:xfrm rot="10044208">
            <a:off x="3974730" y="5269595"/>
            <a:ext cx="3599751" cy="1732209"/>
          </a:xfrm>
          <a:custGeom>
            <a:avLst/>
            <a:gdLst>
              <a:gd name="connsiteX0" fmla="*/ 193926 w 3408690"/>
              <a:gd name="connsiteY0" fmla="*/ 126633 h 1368617"/>
              <a:gd name="connsiteX1" fmla="*/ 109705 w 3408690"/>
              <a:gd name="connsiteY1" fmla="*/ 138664 h 1368617"/>
              <a:gd name="connsiteX2" fmla="*/ 25484 w 3408690"/>
              <a:gd name="connsiteY2" fmla="*/ 415391 h 1368617"/>
              <a:gd name="connsiteX3" fmla="*/ 61579 w 3408690"/>
              <a:gd name="connsiteY3" fmla="*/ 920717 h 1368617"/>
              <a:gd name="connsiteX4" fmla="*/ 1421 w 3408690"/>
              <a:gd name="connsiteY4" fmla="*/ 1089159 h 1368617"/>
              <a:gd name="connsiteX5" fmla="*/ 133768 w 3408690"/>
              <a:gd name="connsiteY5" fmla="*/ 1353854 h 1368617"/>
              <a:gd name="connsiteX6" fmla="*/ 530811 w 3408690"/>
              <a:gd name="connsiteY6" fmla="*/ 1221506 h 1368617"/>
              <a:gd name="connsiteX7" fmla="*/ 903789 w 3408690"/>
              <a:gd name="connsiteY7" fmla="*/ 1281664 h 1368617"/>
              <a:gd name="connsiteX8" fmla="*/ 1529432 w 3408690"/>
              <a:gd name="connsiteY8" fmla="*/ 1233538 h 1368617"/>
              <a:gd name="connsiteX9" fmla="*/ 2371642 w 3408690"/>
              <a:gd name="connsiteY9" fmla="*/ 1365885 h 1368617"/>
              <a:gd name="connsiteX10" fmla="*/ 2828842 w 3408690"/>
              <a:gd name="connsiteY10" fmla="*/ 1089159 h 1368617"/>
              <a:gd name="connsiteX11" fmla="*/ 3406358 w 3408690"/>
              <a:gd name="connsiteY11" fmla="*/ 788370 h 1368617"/>
              <a:gd name="connsiteX12" fmla="*/ 2997284 w 3408690"/>
              <a:gd name="connsiteY12" fmla="*/ 30380 h 1368617"/>
              <a:gd name="connsiteX13" fmla="*/ 2167105 w 3408690"/>
              <a:gd name="connsiteY13" fmla="*/ 258980 h 1368617"/>
              <a:gd name="connsiteX14" fmla="*/ 1902411 w 3408690"/>
              <a:gd name="connsiteY14" fmla="*/ 6317 h 1368617"/>
              <a:gd name="connsiteX15" fmla="*/ 1360989 w 3408690"/>
              <a:gd name="connsiteY15" fmla="*/ 78506 h 1368617"/>
              <a:gd name="connsiteX16" fmla="*/ 193926 w 3408690"/>
              <a:gd name="connsiteY16" fmla="*/ 126633 h 1368617"/>
              <a:gd name="connsiteX0" fmla="*/ 193926 w 3408690"/>
              <a:gd name="connsiteY0" fmla="*/ 126633 h 1368617"/>
              <a:gd name="connsiteX1" fmla="*/ 37988 w 3408690"/>
              <a:gd name="connsiteY1" fmla="*/ 216358 h 1368617"/>
              <a:gd name="connsiteX2" fmla="*/ 25484 w 3408690"/>
              <a:gd name="connsiteY2" fmla="*/ 415391 h 1368617"/>
              <a:gd name="connsiteX3" fmla="*/ 61579 w 3408690"/>
              <a:gd name="connsiteY3" fmla="*/ 920717 h 1368617"/>
              <a:gd name="connsiteX4" fmla="*/ 1421 w 3408690"/>
              <a:gd name="connsiteY4" fmla="*/ 1089159 h 1368617"/>
              <a:gd name="connsiteX5" fmla="*/ 133768 w 3408690"/>
              <a:gd name="connsiteY5" fmla="*/ 1353854 h 1368617"/>
              <a:gd name="connsiteX6" fmla="*/ 530811 w 3408690"/>
              <a:gd name="connsiteY6" fmla="*/ 1221506 h 1368617"/>
              <a:gd name="connsiteX7" fmla="*/ 903789 w 3408690"/>
              <a:gd name="connsiteY7" fmla="*/ 1281664 h 1368617"/>
              <a:gd name="connsiteX8" fmla="*/ 1529432 w 3408690"/>
              <a:gd name="connsiteY8" fmla="*/ 1233538 h 1368617"/>
              <a:gd name="connsiteX9" fmla="*/ 2371642 w 3408690"/>
              <a:gd name="connsiteY9" fmla="*/ 1365885 h 1368617"/>
              <a:gd name="connsiteX10" fmla="*/ 2828842 w 3408690"/>
              <a:gd name="connsiteY10" fmla="*/ 1089159 h 1368617"/>
              <a:gd name="connsiteX11" fmla="*/ 3406358 w 3408690"/>
              <a:gd name="connsiteY11" fmla="*/ 788370 h 1368617"/>
              <a:gd name="connsiteX12" fmla="*/ 2997284 w 3408690"/>
              <a:gd name="connsiteY12" fmla="*/ 30380 h 1368617"/>
              <a:gd name="connsiteX13" fmla="*/ 2167105 w 3408690"/>
              <a:gd name="connsiteY13" fmla="*/ 258980 h 1368617"/>
              <a:gd name="connsiteX14" fmla="*/ 1902411 w 3408690"/>
              <a:gd name="connsiteY14" fmla="*/ 6317 h 1368617"/>
              <a:gd name="connsiteX15" fmla="*/ 1360989 w 3408690"/>
              <a:gd name="connsiteY15" fmla="*/ 78506 h 1368617"/>
              <a:gd name="connsiteX16" fmla="*/ 193926 w 3408690"/>
              <a:gd name="connsiteY16" fmla="*/ 126633 h 1368617"/>
              <a:gd name="connsiteX0" fmla="*/ 196245 w 3411009"/>
              <a:gd name="connsiteY0" fmla="*/ 126633 h 1368617"/>
              <a:gd name="connsiteX1" fmla="*/ 10424 w 3411009"/>
              <a:gd name="connsiteY1" fmla="*/ 216358 h 1368617"/>
              <a:gd name="connsiteX2" fmla="*/ 27803 w 3411009"/>
              <a:gd name="connsiteY2" fmla="*/ 415391 h 1368617"/>
              <a:gd name="connsiteX3" fmla="*/ 63898 w 3411009"/>
              <a:gd name="connsiteY3" fmla="*/ 920717 h 1368617"/>
              <a:gd name="connsiteX4" fmla="*/ 3740 w 3411009"/>
              <a:gd name="connsiteY4" fmla="*/ 1089159 h 1368617"/>
              <a:gd name="connsiteX5" fmla="*/ 136087 w 3411009"/>
              <a:gd name="connsiteY5" fmla="*/ 1353854 h 1368617"/>
              <a:gd name="connsiteX6" fmla="*/ 533130 w 3411009"/>
              <a:gd name="connsiteY6" fmla="*/ 1221506 h 1368617"/>
              <a:gd name="connsiteX7" fmla="*/ 906108 w 3411009"/>
              <a:gd name="connsiteY7" fmla="*/ 1281664 h 1368617"/>
              <a:gd name="connsiteX8" fmla="*/ 1531751 w 3411009"/>
              <a:gd name="connsiteY8" fmla="*/ 1233538 h 1368617"/>
              <a:gd name="connsiteX9" fmla="*/ 2373961 w 3411009"/>
              <a:gd name="connsiteY9" fmla="*/ 1365885 h 1368617"/>
              <a:gd name="connsiteX10" fmla="*/ 2831161 w 3411009"/>
              <a:gd name="connsiteY10" fmla="*/ 1089159 h 1368617"/>
              <a:gd name="connsiteX11" fmla="*/ 3408677 w 3411009"/>
              <a:gd name="connsiteY11" fmla="*/ 788370 h 1368617"/>
              <a:gd name="connsiteX12" fmla="*/ 2999603 w 3411009"/>
              <a:gd name="connsiteY12" fmla="*/ 30380 h 1368617"/>
              <a:gd name="connsiteX13" fmla="*/ 2169424 w 3411009"/>
              <a:gd name="connsiteY13" fmla="*/ 258980 h 1368617"/>
              <a:gd name="connsiteX14" fmla="*/ 1904730 w 3411009"/>
              <a:gd name="connsiteY14" fmla="*/ 6317 h 1368617"/>
              <a:gd name="connsiteX15" fmla="*/ 1363308 w 3411009"/>
              <a:gd name="connsiteY15" fmla="*/ 78506 h 1368617"/>
              <a:gd name="connsiteX16" fmla="*/ 196245 w 3411009"/>
              <a:gd name="connsiteY16" fmla="*/ 126633 h 1368617"/>
              <a:gd name="connsiteX0" fmla="*/ 193927 w 3408691"/>
              <a:gd name="connsiteY0" fmla="*/ 126633 h 1368617"/>
              <a:gd name="connsiteX1" fmla="*/ 25485 w 3408691"/>
              <a:gd name="connsiteY1" fmla="*/ 415391 h 1368617"/>
              <a:gd name="connsiteX2" fmla="*/ 61580 w 3408691"/>
              <a:gd name="connsiteY2" fmla="*/ 920717 h 1368617"/>
              <a:gd name="connsiteX3" fmla="*/ 1422 w 3408691"/>
              <a:gd name="connsiteY3" fmla="*/ 1089159 h 1368617"/>
              <a:gd name="connsiteX4" fmla="*/ 133769 w 3408691"/>
              <a:gd name="connsiteY4" fmla="*/ 1353854 h 1368617"/>
              <a:gd name="connsiteX5" fmla="*/ 530812 w 3408691"/>
              <a:gd name="connsiteY5" fmla="*/ 1221506 h 1368617"/>
              <a:gd name="connsiteX6" fmla="*/ 903790 w 3408691"/>
              <a:gd name="connsiteY6" fmla="*/ 1281664 h 1368617"/>
              <a:gd name="connsiteX7" fmla="*/ 1529433 w 3408691"/>
              <a:gd name="connsiteY7" fmla="*/ 1233538 h 1368617"/>
              <a:gd name="connsiteX8" fmla="*/ 2371643 w 3408691"/>
              <a:gd name="connsiteY8" fmla="*/ 1365885 h 1368617"/>
              <a:gd name="connsiteX9" fmla="*/ 2828843 w 3408691"/>
              <a:gd name="connsiteY9" fmla="*/ 1089159 h 1368617"/>
              <a:gd name="connsiteX10" fmla="*/ 3406359 w 3408691"/>
              <a:gd name="connsiteY10" fmla="*/ 788370 h 1368617"/>
              <a:gd name="connsiteX11" fmla="*/ 2997285 w 3408691"/>
              <a:gd name="connsiteY11" fmla="*/ 30380 h 1368617"/>
              <a:gd name="connsiteX12" fmla="*/ 2167106 w 3408691"/>
              <a:gd name="connsiteY12" fmla="*/ 258980 h 1368617"/>
              <a:gd name="connsiteX13" fmla="*/ 1902412 w 3408691"/>
              <a:gd name="connsiteY13" fmla="*/ 6317 h 1368617"/>
              <a:gd name="connsiteX14" fmla="*/ 1360990 w 3408691"/>
              <a:gd name="connsiteY14" fmla="*/ 78506 h 1368617"/>
              <a:gd name="connsiteX15" fmla="*/ 193927 w 3408691"/>
              <a:gd name="connsiteY15" fmla="*/ 126633 h 1368617"/>
              <a:gd name="connsiteX0" fmla="*/ 201417 w 3416181"/>
              <a:gd name="connsiteY0" fmla="*/ 126633 h 1368617"/>
              <a:gd name="connsiteX1" fmla="*/ 32975 w 3416181"/>
              <a:gd name="connsiteY1" fmla="*/ 415391 h 1368617"/>
              <a:gd name="connsiteX2" fmla="*/ 8912 w 3416181"/>
              <a:gd name="connsiteY2" fmla="*/ 1089159 h 1368617"/>
              <a:gd name="connsiteX3" fmla="*/ 141259 w 3416181"/>
              <a:gd name="connsiteY3" fmla="*/ 1353854 h 1368617"/>
              <a:gd name="connsiteX4" fmla="*/ 538302 w 3416181"/>
              <a:gd name="connsiteY4" fmla="*/ 1221506 h 1368617"/>
              <a:gd name="connsiteX5" fmla="*/ 911280 w 3416181"/>
              <a:gd name="connsiteY5" fmla="*/ 1281664 h 1368617"/>
              <a:gd name="connsiteX6" fmla="*/ 1536923 w 3416181"/>
              <a:gd name="connsiteY6" fmla="*/ 1233538 h 1368617"/>
              <a:gd name="connsiteX7" fmla="*/ 2379133 w 3416181"/>
              <a:gd name="connsiteY7" fmla="*/ 1365885 h 1368617"/>
              <a:gd name="connsiteX8" fmla="*/ 2836333 w 3416181"/>
              <a:gd name="connsiteY8" fmla="*/ 1089159 h 1368617"/>
              <a:gd name="connsiteX9" fmla="*/ 3413849 w 3416181"/>
              <a:gd name="connsiteY9" fmla="*/ 788370 h 1368617"/>
              <a:gd name="connsiteX10" fmla="*/ 3004775 w 3416181"/>
              <a:gd name="connsiteY10" fmla="*/ 30380 h 1368617"/>
              <a:gd name="connsiteX11" fmla="*/ 2174596 w 3416181"/>
              <a:gd name="connsiteY11" fmla="*/ 258980 h 1368617"/>
              <a:gd name="connsiteX12" fmla="*/ 1909902 w 3416181"/>
              <a:gd name="connsiteY12" fmla="*/ 6317 h 1368617"/>
              <a:gd name="connsiteX13" fmla="*/ 1368480 w 3416181"/>
              <a:gd name="connsiteY13" fmla="*/ 78506 h 1368617"/>
              <a:gd name="connsiteX14" fmla="*/ 201417 w 3416181"/>
              <a:gd name="connsiteY14" fmla="*/ 126633 h 1368617"/>
              <a:gd name="connsiteX0" fmla="*/ 201417 w 3416032"/>
              <a:gd name="connsiteY0" fmla="*/ 131134 h 1373118"/>
              <a:gd name="connsiteX1" fmla="*/ 32975 w 3416032"/>
              <a:gd name="connsiteY1" fmla="*/ 419892 h 1373118"/>
              <a:gd name="connsiteX2" fmla="*/ 8912 w 3416032"/>
              <a:gd name="connsiteY2" fmla="*/ 1093660 h 1373118"/>
              <a:gd name="connsiteX3" fmla="*/ 141259 w 3416032"/>
              <a:gd name="connsiteY3" fmla="*/ 1358355 h 1373118"/>
              <a:gd name="connsiteX4" fmla="*/ 538302 w 3416032"/>
              <a:gd name="connsiteY4" fmla="*/ 1226007 h 1373118"/>
              <a:gd name="connsiteX5" fmla="*/ 911280 w 3416032"/>
              <a:gd name="connsiteY5" fmla="*/ 1286165 h 1373118"/>
              <a:gd name="connsiteX6" fmla="*/ 1536923 w 3416032"/>
              <a:gd name="connsiteY6" fmla="*/ 1238039 h 1373118"/>
              <a:gd name="connsiteX7" fmla="*/ 2379133 w 3416032"/>
              <a:gd name="connsiteY7" fmla="*/ 1370386 h 1373118"/>
              <a:gd name="connsiteX8" fmla="*/ 2836333 w 3416032"/>
              <a:gd name="connsiteY8" fmla="*/ 1093660 h 1373118"/>
              <a:gd name="connsiteX9" fmla="*/ 3413849 w 3416032"/>
              <a:gd name="connsiteY9" fmla="*/ 792871 h 1373118"/>
              <a:gd name="connsiteX10" fmla="*/ 3004775 w 3416032"/>
              <a:gd name="connsiteY10" fmla="*/ 34881 h 1373118"/>
              <a:gd name="connsiteX11" fmla="*/ 2282172 w 3416032"/>
              <a:gd name="connsiteY11" fmla="*/ 115563 h 1373118"/>
              <a:gd name="connsiteX12" fmla="*/ 1909902 w 3416032"/>
              <a:gd name="connsiteY12" fmla="*/ 10818 h 1373118"/>
              <a:gd name="connsiteX13" fmla="*/ 1368480 w 3416032"/>
              <a:gd name="connsiteY13" fmla="*/ 83007 h 1373118"/>
              <a:gd name="connsiteX14" fmla="*/ 201417 w 3416032"/>
              <a:gd name="connsiteY14" fmla="*/ 131134 h 1373118"/>
              <a:gd name="connsiteX0" fmla="*/ 201417 w 3416032"/>
              <a:gd name="connsiteY0" fmla="*/ 132198 h 1374182"/>
              <a:gd name="connsiteX1" fmla="*/ 32975 w 3416032"/>
              <a:gd name="connsiteY1" fmla="*/ 420956 h 1374182"/>
              <a:gd name="connsiteX2" fmla="*/ 8912 w 3416032"/>
              <a:gd name="connsiteY2" fmla="*/ 1094724 h 1374182"/>
              <a:gd name="connsiteX3" fmla="*/ 141259 w 3416032"/>
              <a:gd name="connsiteY3" fmla="*/ 1359419 h 1374182"/>
              <a:gd name="connsiteX4" fmla="*/ 538302 w 3416032"/>
              <a:gd name="connsiteY4" fmla="*/ 1227071 h 1374182"/>
              <a:gd name="connsiteX5" fmla="*/ 911280 w 3416032"/>
              <a:gd name="connsiteY5" fmla="*/ 1287229 h 1374182"/>
              <a:gd name="connsiteX6" fmla="*/ 1536923 w 3416032"/>
              <a:gd name="connsiteY6" fmla="*/ 1239103 h 1374182"/>
              <a:gd name="connsiteX7" fmla="*/ 2379133 w 3416032"/>
              <a:gd name="connsiteY7" fmla="*/ 1371450 h 1374182"/>
              <a:gd name="connsiteX8" fmla="*/ 2836333 w 3416032"/>
              <a:gd name="connsiteY8" fmla="*/ 1094724 h 1374182"/>
              <a:gd name="connsiteX9" fmla="*/ 3413849 w 3416032"/>
              <a:gd name="connsiteY9" fmla="*/ 793935 h 1374182"/>
              <a:gd name="connsiteX10" fmla="*/ 3004775 w 3416032"/>
              <a:gd name="connsiteY10" fmla="*/ 35945 h 1374182"/>
              <a:gd name="connsiteX11" fmla="*/ 2282172 w 3416032"/>
              <a:gd name="connsiteY11" fmla="*/ 116627 h 1374182"/>
              <a:gd name="connsiteX12" fmla="*/ 1856113 w 3416032"/>
              <a:gd name="connsiteY12" fmla="*/ 65670 h 1374182"/>
              <a:gd name="connsiteX13" fmla="*/ 1368480 w 3416032"/>
              <a:gd name="connsiteY13" fmla="*/ 84071 h 1374182"/>
              <a:gd name="connsiteX14" fmla="*/ 201417 w 3416032"/>
              <a:gd name="connsiteY14" fmla="*/ 132198 h 1374182"/>
              <a:gd name="connsiteX0" fmla="*/ 201417 w 3413914"/>
              <a:gd name="connsiteY0" fmla="*/ 77986 h 1319970"/>
              <a:gd name="connsiteX1" fmla="*/ 32975 w 3413914"/>
              <a:gd name="connsiteY1" fmla="*/ 366744 h 1319970"/>
              <a:gd name="connsiteX2" fmla="*/ 8912 w 3413914"/>
              <a:gd name="connsiteY2" fmla="*/ 1040512 h 1319970"/>
              <a:gd name="connsiteX3" fmla="*/ 141259 w 3413914"/>
              <a:gd name="connsiteY3" fmla="*/ 1305207 h 1319970"/>
              <a:gd name="connsiteX4" fmla="*/ 538302 w 3413914"/>
              <a:gd name="connsiteY4" fmla="*/ 1172859 h 1319970"/>
              <a:gd name="connsiteX5" fmla="*/ 911280 w 3413914"/>
              <a:gd name="connsiteY5" fmla="*/ 1233017 h 1319970"/>
              <a:gd name="connsiteX6" fmla="*/ 1536923 w 3413914"/>
              <a:gd name="connsiteY6" fmla="*/ 1184891 h 1319970"/>
              <a:gd name="connsiteX7" fmla="*/ 2379133 w 3413914"/>
              <a:gd name="connsiteY7" fmla="*/ 1317238 h 1319970"/>
              <a:gd name="connsiteX8" fmla="*/ 2836333 w 3413914"/>
              <a:gd name="connsiteY8" fmla="*/ 1040512 h 1319970"/>
              <a:gd name="connsiteX9" fmla="*/ 3413849 w 3413914"/>
              <a:gd name="connsiteY9" fmla="*/ 739723 h 1319970"/>
              <a:gd name="connsiteX10" fmla="*/ 2870304 w 3413914"/>
              <a:gd name="connsiteY10" fmla="*/ 116204 h 1319970"/>
              <a:gd name="connsiteX11" fmla="*/ 2282172 w 3413914"/>
              <a:gd name="connsiteY11" fmla="*/ 62415 h 1319970"/>
              <a:gd name="connsiteX12" fmla="*/ 1856113 w 3413914"/>
              <a:gd name="connsiteY12" fmla="*/ 11458 h 1319970"/>
              <a:gd name="connsiteX13" fmla="*/ 1368480 w 3413914"/>
              <a:gd name="connsiteY13" fmla="*/ 29859 h 1319970"/>
              <a:gd name="connsiteX14" fmla="*/ 201417 w 3413914"/>
              <a:gd name="connsiteY14" fmla="*/ 77986 h 1319970"/>
              <a:gd name="connsiteX0" fmla="*/ 201417 w 3225705"/>
              <a:gd name="connsiteY0" fmla="*/ 77986 h 1319970"/>
              <a:gd name="connsiteX1" fmla="*/ 32975 w 3225705"/>
              <a:gd name="connsiteY1" fmla="*/ 366744 h 1319970"/>
              <a:gd name="connsiteX2" fmla="*/ 8912 w 3225705"/>
              <a:gd name="connsiteY2" fmla="*/ 1040512 h 1319970"/>
              <a:gd name="connsiteX3" fmla="*/ 141259 w 3225705"/>
              <a:gd name="connsiteY3" fmla="*/ 1305207 h 1319970"/>
              <a:gd name="connsiteX4" fmla="*/ 538302 w 3225705"/>
              <a:gd name="connsiteY4" fmla="*/ 1172859 h 1319970"/>
              <a:gd name="connsiteX5" fmla="*/ 911280 w 3225705"/>
              <a:gd name="connsiteY5" fmla="*/ 1233017 h 1319970"/>
              <a:gd name="connsiteX6" fmla="*/ 1536923 w 3225705"/>
              <a:gd name="connsiteY6" fmla="*/ 1184891 h 1319970"/>
              <a:gd name="connsiteX7" fmla="*/ 2379133 w 3225705"/>
              <a:gd name="connsiteY7" fmla="*/ 1317238 h 1319970"/>
              <a:gd name="connsiteX8" fmla="*/ 2836333 w 3225705"/>
              <a:gd name="connsiteY8" fmla="*/ 1040512 h 1319970"/>
              <a:gd name="connsiteX9" fmla="*/ 3225590 w 3225705"/>
              <a:gd name="connsiteY9" fmla="*/ 766617 h 1319970"/>
              <a:gd name="connsiteX10" fmla="*/ 2870304 w 3225705"/>
              <a:gd name="connsiteY10" fmla="*/ 116204 h 1319970"/>
              <a:gd name="connsiteX11" fmla="*/ 2282172 w 3225705"/>
              <a:gd name="connsiteY11" fmla="*/ 62415 h 1319970"/>
              <a:gd name="connsiteX12" fmla="*/ 1856113 w 3225705"/>
              <a:gd name="connsiteY12" fmla="*/ 11458 h 1319970"/>
              <a:gd name="connsiteX13" fmla="*/ 1368480 w 3225705"/>
              <a:gd name="connsiteY13" fmla="*/ 29859 h 1319970"/>
              <a:gd name="connsiteX14" fmla="*/ 201417 w 3225705"/>
              <a:gd name="connsiteY14" fmla="*/ 77986 h 1319970"/>
              <a:gd name="connsiteX0" fmla="*/ 201417 w 3226774"/>
              <a:gd name="connsiteY0" fmla="*/ 77986 h 1319970"/>
              <a:gd name="connsiteX1" fmla="*/ 32975 w 3226774"/>
              <a:gd name="connsiteY1" fmla="*/ 366744 h 1319970"/>
              <a:gd name="connsiteX2" fmla="*/ 8912 w 3226774"/>
              <a:gd name="connsiteY2" fmla="*/ 1040512 h 1319970"/>
              <a:gd name="connsiteX3" fmla="*/ 141259 w 3226774"/>
              <a:gd name="connsiteY3" fmla="*/ 1305207 h 1319970"/>
              <a:gd name="connsiteX4" fmla="*/ 538302 w 3226774"/>
              <a:gd name="connsiteY4" fmla="*/ 1172859 h 1319970"/>
              <a:gd name="connsiteX5" fmla="*/ 911280 w 3226774"/>
              <a:gd name="connsiteY5" fmla="*/ 1233017 h 1319970"/>
              <a:gd name="connsiteX6" fmla="*/ 1536923 w 3226774"/>
              <a:gd name="connsiteY6" fmla="*/ 1184891 h 1319970"/>
              <a:gd name="connsiteX7" fmla="*/ 2379133 w 3226774"/>
              <a:gd name="connsiteY7" fmla="*/ 1317238 h 1319970"/>
              <a:gd name="connsiteX8" fmla="*/ 2836333 w 3226774"/>
              <a:gd name="connsiteY8" fmla="*/ 1040512 h 1319970"/>
              <a:gd name="connsiteX9" fmla="*/ 3225590 w 3226774"/>
              <a:gd name="connsiteY9" fmla="*/ 766617 h 1319970"/>
              <a:gd name="connsiteX10" fmla="*/ 2708939 w 3226774"/>
              <a:gd name="connsiteY10" fmla="*/ 169992 h 1319970"/>
              <a:gd name="connsiteX11" fmla="*/ 2282172 w 3226774"/>
              <a:gd name="connsiteY11" fmla="*/ 62415 h 1319970"/>
              <a:gd name="connsiteX12" fmla="*/ 1856113 w 3226774"/>
              <a:gd name="connsiteY12" fmla="*/ 11458 h 1319970"/>
              <a:gd name="connsiteX13" fmla="*/ 1368480 w 3226774"/>
              <a:gd name="connsiteY13" fmla="*/ 29859 h 1319970"/>
              <a:gd name="connsiteX14" fmla="*/ 201417 w 3226774"/>
              <a:gd name="connsiteY14" fmla="*/ 77986 h 1319970"/>
              <a:gd name="connsiteX0" fmla="*/ 201417 w 3227087"/>
              <a:gd name="connsiteY0" fmla="*/ 77986 h 1318100"/>
              <a:gd name="connsiteX1" fmla="*/ 32975 w 3227087"/>
              <a:gd name="connsiteY1" fmla="*/ 366744 h 1318100"/>
              <a:gd name="connsiteX2" fmla="*/ 8912 w 3227087"/>
              <a:gd name="connsiteY2" fmla="*/ 1040512 h 1318100"/>
              <a:gd name="connsiteX3" fmla="*/ 141259 w 3227087"/>
              <a:gd name="connsiteY3" fmla="*/ 1305207 h 1318100"/>
              <a:gd name="connsiteX4" fmla="*/ 538302 w 3227087"/>
              <a:gd name="connsiteY4" fmla="*/ 1172859 h 1318100"/>
              <a:gd name="connsiteX5" fmla="*/ 911280 w 3227087"/>
              <a:gd name="connsiteY5" fmla="*/ 1233017 h 1318100"/>
              <a:gd name="connsiteX6" fmla="*/ 1536923 w 3227087"/>
              <a:gd name="connsiteY6" fmla="*/ 1184891 h 1318100"/>
              <a:gd name="connsiteX7" fmla="*/ 2379133 w 3227087"/>
              <a:gd name="connsiteY7" fmla="*/ 1317238 h 1318100"/>
              <a:gd name="connsiteX8" fmla="*/ 2849780 w 3227087"/>
              <a:gd name="connsiteY8" fmla="*/ 1215324 h 1318100"/>
              <a:gd name="connsiteX9" fmla="*/ 3225590 w 3227087"/>
              <a:gd name="connsiteY9" fmla="*/ 766617 h 1318100"/>
              <a:gd name="connsiteX10" fmla="*/ 2708939 w 3227087"/>
              <a:gd name="connsiteY10" fmla="*/ 169992 h 1318100"/>
              <a:gd name="connsiteX11" fmla="*/ 2282172 w 3227087"/>
              <a:gd name="connsiteY11" fmla="*/ 62415 h 1318100"/>
              <a:gd name="connsiteX12" fmla="*/ 1856113 w 3227087"/>
              <a:gd name="connsiteY12" fmla="*/ 11458 h 1318100"/>
              <a:gd name="connsiteX13" fmla="*/ 1368480 w 3227087"/>
              <a:gd name="connsiteY13" fmla="*/ 29859 h 1318100"/>
              <a:gd name="connsiteX14" fmla="*/ 201417 w 3227087"/>
              <a:gd name="connsiteY14" fmla="*/ 77986 h 1318100"/>
              <a:gd name="connsiteX0" fmla="*/ 201417 w 3227087"/>
              <a:gd name="connsiteY0" fmla="*/ 77986 h 1318100"/>
              <a:gd name="connsiteX1" fmla="*/ 32975 w 3227087"/>
              <a:gd name="connsiteY1" fmla="*/ 366744 h 1318100"/>
              <a:gd name="connsiteX2" fmla="*/ 8912 w 3227087"/>
              <a:gd name="connsiteY2" fmla="*/ 1040512 h 1318100"/>
              <a:gd name="connsiteX3" fmla="*/ 141259 w 3227087"/>
              <a:gd name="connsiteY3" fmla="*/ 1305207 h 1318100"/>
              <a:gd name="connsiteX4" fmla="*/ 538302 w 3227087"/>
              <a:gd name="connsiteY4" fmla="*/ 1172859 h 1318100"/>
              <a:gd name="connsiteX5" fmla="*/ 911280 w 3227087"/>
              <a:gd name="connsiteY5" fmla="*/ 1233017 h 1318100"/>
              <a:gd name="connsiteX6" fmla="*/ 1536923 w 3227087"/>
              <a:gd name="connsiteY6" fmla="*/ 1184891 h 1318100"/>
              <a:gd name="connsiteX7" fmla="*/ 2379133 w 3227087"/>
              <a:gd name="connsiteY7" fmla="*/ 1317238 h 1318100"/>
              <a:gd name="connsiteX8" fmla="*/ 2849780 w 3227087"/>
              <a:gd name="connsiteY8" fmla="*/ 1215324 h 1318100"/>
              <a:gd name="connsiteX9" fmla="*/ 3225590 w 3227087"/>
              <a:gd name="connsiteY9" fmla="*/ 766617 h 1318100"/>
              <a:gd name="connsiteX10" fmla="*/ 2708939 w 3227087"/>
              <a:gd name="connsiteY10" fmla="*/ 169992 h 1318100"/>
              <a:gd name="connsiteX11" fmla="*/ 2210543 w 3227087"/>
              <a:gd name="connsiteY11" fmla="*/ 185621 h 1318100"/>
              <a:gd name="connsiteX12" fmla="*/ 1856113 w 3227087"/>
              <a:gd name="connsiteY12" fmla="*/ 11458 h 1318100"/>
              <a:gd name="connsiteX13" fmla="*/ 1368480 w 3227087"/>
              <a:gd name="connsiteY13" fmla="*/ 29859 h 1318100"/>
              <a:gd name="connsiteX14" fmla="*/ 201417 w 3227087"/>
              <a:gd name="connsiteY14" fmla="*/ 77986 h 1318100"/>
              <a:gd name="connsiteX0" fmla="*/ 201417 w 3227087"/>
              <a:gd name="connsiteY0" fmla="*/ 70872 h 1310986"/>
              <a:gd name="connsiteX1" fmla="*/ 32975 w 3227087"/>
              <a:gd name="connsiteY1" fmla="*/ 359630 h 1310986"/>
              <a:gd name="connsiteX2" fmla="*/ 8912 w 3227087"/>
              <a:gd name="connsiteY2" fmla="*/ 1033398 h 1310986"/>
              <a:gd name="connsiteX3" fmla="*/ 141259 w 3227087"/>
              <a:gd name="connsiteY3" fmla="*/ 1298093 h 1310986"/>
              <a:gd name="connsiteX4" fmla="*/ 538302 w 3227087"/>
              <a:gd name="connsiteY4" fmla="*/ 1165745 h 1310986"/>
              <a:gd name="connsiteX5" fmla="*/ 911280 w 3227087"/>
              <a:gd name="connsiteY5" fmla="*/ 1225903 h 1310986"/>
              <a:gd name="connsiteX6" fmla="*/ 1536923 w 3227087"/>
              <a:gd name="connsiteY6" fmla="*/ 1177777 h 1310986"/>
              <a:gd name="connsiteX7" fmla="*/ 2379133 w 3227087"/>
              <a:gd name="connsiteY7" fmla="*/ 1310124 h 1310986"/>
              <a:gd name="connsiteX8" fmla="*/ 2849780 w 3227087"/>
              <a:gd name="connsiteY8" fmla="*/ 1208210 h 1310986"/>
              <a:gd name="connsiteX9" fmla="*/ 3225590 w 3227087"/>
              <a:gd name="connsiteY9" fmla="*/ 759503 h 1310986"/>
              <a:gd name="connsiteX10" fmla="*/ 2708939 w 3227087"/>
              <a:gd name="connsiteY10" fmla="*/ 162878 h 1310986"/>
              <a:gd name="connsiteX11" fmla="*/ 2210543 w 3227087"/>
              <a:gd name="connsiteY11" fmla="*/ 178507 h 1310986"/>
              <a:gd name="connsiteX12" fmla="*/ 1856113 w 3227087"/>
              <a:gd name="connsiteY12" fmla="*/ 4344 h 1310986"/>
              <a:gd name="connsiteX13" fmla="*/ 1482119 w 3227087"/>
              <a:gd name="connsiteY13" fmla="*/ 120963 h 1310986"/>
              <a:gd name="connsiteX14" fmla="*/ 201417 w 3227087"/>
              <a:gd name="connsiteY14" fmla="*/ 70872 h 1310986"/>
              <a:gd name="connsiteX0" fmla="*/ 201417 w 3227087"/>
              <a:gd name="connsiteY0" fmla="*/ 19682 h 1259796"/>
              <a:gd name="connsiteX1" fmla="*/ 32975 w 3227087"/>
              <a:gd name="connsiteY1" fmla="*/ 308440 h 1259796"/>
              <a:gd name="connsiteX2" fmla="*/ 8912 w 3227087"/>
              <a:gd name="connsiteY2" fmla="*/ 982208 h 1259796"/>
              <a:gd name="connsiteX3" fmla="*/ 141259 w 3227087"/>
              <a:gd name="connsiteY3" fmla="*/ 1246903 h 1259796"/>
              <a:gd name="connsiteX4" fmla="*/ 538302 w 3227087"/>
              <a:gd name="connsiteY4" fmla="*/ 1114555 h 1259796"/>
              <a:gd name="connsiteX5" fmla="*/ 911280 w 3227087"/>
              <a:gd name="connsiteY5" fmla="*/ 1174713 h 1259796"/>
              <a:gd name="connsiteX6" fmla="*/ 1536923 w 3227087"/>
              <a:gd name="connsiteY6" fmla="*/ 1126587 h 1259796"/>
              <a:gd name="connsiteX7" fmla="*/ 2379133 w 3227087"/>
              <a:gd name="connsiteY7" fmla="*/ 1258934 h 1259796"/>
              <a:gd name="connsiteX8" fmla="*/ 2849780 w 3227087"/>
              <a:gd name="connsiteY8" fmla="*/ 1157020 h 1259796"/>
              <a:gd name="connsiteX9" fmla="*/ 3225590 w 3227087"/>
              <a:gd name="connsiteY9" fmla="*/ 708313 h 1259796"/>
              <a:gd name="connsiteX10" fmla="*/ 2708939 w 3227087"/>
              <a:gd name="connsiteY10" fmla="*/ 111688 h 1259796"/>
              <a:gd name="connsiteX11" fmla="*/ 2210543 w 3227087"/>
              <a:gd name="connsiteY11" fmla="*/ 127317 h 1259796"/>
              <a:gd name="connsiteX12" fmla="*/ 1746654 w 3227087"/>
              <a:gd name="connsiteY12" fmla="*/ 6062 h 1259796"/>
              <a:gd name="connsiteX13" fmla="*/ 1482119 w 3227087"/>
              <a:gd name="connsiteY13" fmla="*/ 69773 h 1259796"/>
              <a:gd name="connsiteX14" fmla="*/ 201417 w 3227087"/>
              <a:gd name="connsiteY14" fmla="*/ 19682 h 1259796"/>
              <a:gd name="connsiteX0" fmla="*/ 652788 w 3678458"/>
              <a:gd name="connsiteY0" fmla="*/ 19682 h 1259796"/>
              <a:gd name="connsiteX1" fmla="*/ 484346 w 3678458"/>
              <a:gd name="connsiteY1" fmla="*/ 308440 h 1259796"/>
              <a:gd name="connsiteX2" fmla="*/ 460283 w 3678458"/>
              <a:gd name="connsiteY2" fmla="*/ 982208 h 1259796"/>
              <a:gd name="connsiteX3" fmla="*/ 11225 w 3678458"/>
              <a:gd name="connsiteY3" fmla="*/ 1183759 h 1259796"/>
              <a:gd name="connsiteX4" fmla="*/ 989673 w 3678458"/>
              <a:gd name="connsiteY4" fmla="*/ 1114555 h 1259796"/>
              <a:gd name="connsiteX5" fmla="*/ 1362651 w 3678458"/>
              <a:gd name="connsiteY5" fmla="*/ 1174713 h 1259796"/>
              <a:gd name="connsiteX6" fmla="*/ 1988294 w 3678458"/>
              <a:gd name="connsiteY6" fmla="*/ 1126587 h 1259796"/>
              <a:gd name="connsiteX7" fmla="*/ 2830504 w 3678458"/>
              <a:gd name="connsiteY7" fmla="*/ 1258934 h 1259796"/>
              <a:gd name="connsiteX8" fmla="*/ 3301151 w 3678458"/>
              <a:gd name="connsiteY8" fmla="*/ 1157020 h 1259796"/>
              <a:gd name="connsiteX9" fmla="*/ 3676961 w 3678458"/>
              <a:gd name="connsiteY9" fmla="*/ 708313 h 1259796"/>
              <a:gd name="connsiteX10" fmla="*/ 3160310 w 3678458"/>
              <a:gd name="connsiteY10" fmla="*/ 111688 h 1259796"/>
              <a:gd name="connsiteX11" fmla="*/ 2661914 w 3678458"/>
              <a:gd name="connsiteY11" fmla="*/ 127317 h 1259796"/>
              <a:gd name="connsiteX12" fmla="*/ 2198025 w 3678458"/>
              <a:gd name="connsiteY12" fmla="*/ 6062 h 1259796"/>
              <a:gd name="connsiteX13" fmla="*/ 1933490 w 3678458"/>
              <a:gd name="connsiteY13" fmla="*/ 69773 h 1259796"/>
              <a:gd name="connsiteX14" fmla="*/ 652788 w 3678458"/>
              <a:gd name="connsiteY14" fmla="*/ 19682 h 1259796"/>
              <a:gd name="connsiteX0" fmla="*/ 706517 w 3732187"/>
              <a:gd name="connsiteY0" fmla="*/ 19682 h 1259796"/>
              <a:gd name="connsiteX1" fmla="*/ 538075 w 3732187"/>
              <a:gd name="connsiteY1" fmla="*/ 308440 h 1259796"/>
              <a:gd name="connsiteX2" fmla="*/ 140789 w 3732187"/>
              <a:gd name="connsiteY2" fmla="*/ 748456 h 1259796"/>
              <a:gd name="connsiteX3" fmla="*/ 64954 w 3732187"/>
              <a:gd name="connsiteY3" fmla="*/ 1183759 h 1259796"/>
              <a:gd name="connsiteX4" fmla="*/ 1043402 w 3732187"/>
              <a:gd name="connsiteY4" fmla="*/ 1114555 h 1259796"/>
              <a:gd name="connsiteX5" fmla="*/ 1416380 w 3732187"/>
              <a:gd name="connsiteY5" fmla="*/ 1174713 h 1259796"/>
              <a:gd name="connsiteX6" fmla="*/ 2042023 w 3732187"/>
              <a:gd name="connsiteY6" fmla="*/ 1126587 h 1259796"/>
              <a:gd name="connsiteX7" fmla="*/ 2884233 w 3732187"/>
              <a:gd name="connsiteY7" fmla="*/ 1258934 h 1259796"/>
              <a:gd name="connsiteX8" fmla="*/ 3354880 w 3732187"/>
              <a:gd name="connsiteY8" fmla="*/ 1157020 h 1259796"/>
              <a:gd name="connsiteX9" fmla="*/ 3730690 w 3732187"/>
              <a:gd name="connsiteY9" fmla="*/ 708313 h 1259796"/>
              <a:gd name="connsiteX10" fmla="*/ 3214039 w 3732187"/>
              <a:gd name="connsiteY10" fmla="*/ 111688 h 1259796"/>
              <a:gd name="connsiteX11" fmla="*/ 2715643 w 3732187"/>
              <a:gd name="connsiteY11" fmla="*/ 127317 h 1259796"/>
              <a:gd name="connsiteX12" fmla="*/ 2251754 w 3732187"/>
              <a:gd name="connsiteY12" fmla="*/ 6062 h 1259796"/>
              <a:gd name="connsiteX13" fmla="*/ 1987219 w 3732187"/>
              <a:gd name="connsiteY13" fmla="*/ 69773 h 1259796"/>
              <a:gd name="connsiteX14" fmla="*/ 706517 w 3732187"/>
              <a:gd name="connsiteY14" fmla="*/ 19682 h 1259796"/>
              <a:gd name="connsiteX0" fmla="*/ 706517 w 3732187"/>
              <a:gd name="connsiteY0" fmla="*/ 19682 h 1259796"/>
              <a:gd name="connsiteX1" fmla="*/ 538075 w 3732187"/>
              <a:gd name="connsiteY1" fmla="*/ 308440 h 1259796"/>
              <a:gd name="connsiteX2" fmla="*/ 140789 w 3732187"/>
              <a:gd name="connsiteY2" fmla="*/ 748456 h 1259796"/>
              <a:gd name="connsiteX3" fmla="*/ 64954 w 3732187"/>
              <a:gd name="connsiteY3" fmla="*/ 1183759 h 1259796"/>
              <a:gd name="connsiteX4" fmla="*/ 1043402 w 3732187"/>
              <a:gd name="connsiteY4" fmla="*/ 1114555 h 1259796"/>
              <a:gd name="connsiteX5" fmla="*/ 1411033 w 3732187"/>
              <a:gd name="connsiteY5" fmla="*/ 981338 h 1259796"/>
              <a:gd name="connsiteX6" fmla="*/ 2042023 w 3732187"/>
              <a:gd name="connsiteY6" fmla="*/ 1126587 h 1259796"/>
              <a:gd name="connsiteX7" fmla="*/ 2884233 w 3732187"/>
              <a:gd name="connsiteY7" fmla="*/ 1258934 h 1259796"/>
              <a:gd name="connsiteX8" fmla="*/ 3354880 w 3732187"/>
              <a:gd name="connsiteY8" fmla="*/ 1157020 h 1259796"/>
              <a:gd name="connsiteX9" fmla="*/ 3730690 w 3732187"/>
              <a:gd name="connsiteY9" fmla="*/ 708313 h 1259796"/>
              <a:gd name="connsiteX10" fmla="*/ 3214039 w 3732187"/>
              <a:gd name="connsiteY10" fmla="*/ 111688 h 1259796"/>
              <a:gd name="connsiteX11" fmla="*/ 2715643 w 3732187"/>
              <a:gd name="connsiteY11" fmla="*/ 127317 h 1259796"/>
              <a:gd name="connsiteX12" fmla="*/ 2251754 w 3732187"/>
              <a:gd name="connsiteY12" fmla="*/ 6062 h 1259796"/>
              <a:gd name="connsiteX13" fmla="*/ 1987219 w 3732187"/>
              <a:gd name="connsiteY13" fmla="*/ 69773 h 1259796"/>
              <a:gd name="connsiteX14" fmla="*/ 706517 w 3732187"/>
              <a:gd name="connsiteY14" fmla="*/ 19682 h 1259796"/>
              <a:gd name="connsiteX0" fmla="*/ 701509 w 3727179"/>
              <a:gd name="connsiteY0" fmla="*/ 19682 h 1259796"/>
              <a:gd name="connsiteX1" fmla="*/ 533067 w 3727179"/>
              <a:gd name="connsiteY1" fmla="*/ 308440 h 1259796"/>
              <a:gd name="connsiteX2" fmla="*/ 135781 w 3727179"/>
              <a:gd name="connsiteY2" fmla="*/ 748456 h 1259796"/>
              <a:gd name="connsiteX3" fmla="*/ 59946 w 3727179"/>
              <a:gd name="connsiteY3" fmla="*/ 1183759 h 1259796"/>
              <a:gd name="connsiteX4" fmla="*/ 970569 w 3727179"/>
              <a:gd name="connsiteY4" fmla="*/ 990901 h 1259796"/>
              <a:gd name="connsiteX5" fmla="*/ 1406025 w 3727179"/>
              <a:gd name="connsiteY5" fmla="*/ 981338 h 1259796"/>
              <a:gd name="connsiteX6" fmla="*/ 2037015 w 3727179"/>
              <a:gd name="connsiteY6" fmla="*/ 1126587 h 1259796"/>
              <a:gd name="connsiteX7" fmla="*/ 2879225 w 3727179"/>
              <a:gd name="connsiteY7" fmla="*/ 1258934 h 1259796"/>
              <a:gd name="connsiteX8" fmla="*/ 3349872 w 3727179"/>
              <a:gd name="connsiteY8" fmla="*/ 1157020 h 1259796"/>
              <a:gd name="connsiteX9" fmla="*/ 3725682 w 3727179"/>
              <a:gd name="connsiteY9" fmla="*/ 708313 h 1259796"/>
              <a:gd name="connsiteX10" fmla="*/ 3209031 w 3727179"/>
              <a:gd name="connsiteY10" fmla="*/ 111688 h 1259796"/>
              <a:gd name="connsiteX11" fmla="*/ 2710635 w 3727179"/>
              <a:gd name="connsiteY11" fmla="*/ 127317 h 1259796"/>
              <a:gd name="connsiteX12" fmla="*/ 2246746 w 3727179"/>
              <a:gd name="connsiteY12" fmla="*/ 6062 h 1259796"/>
              <a:gd name="connsiteX13" fmla="*/ 1982211 w 3727179"/>
              <a:gd name="connsiteY13" fmla="*/ 69773 h 1259796"/>
              <a:gd name="connsiteX14" fmla="*/ 701509 w 3727179"/>
              <a:gd name="connsiteY14" fmla="*/ 19682 h 1259796"/>
              <a:gd name="connsiteX0" fmla="*/ 790723 w 3727179"/>
              <a:gd name="connsiteY0" fmla="*/ 2993 h 1575228"/>
              <a:gd name="connsiteX1" fmla="*/ 533067 w 3727179"/>
              <a:gd name="connsiteY1" fmla="*/ 623872 h 1575228"/>
              <a:gd name="connsiteX2" fmla="*/ 135781 w 3727179"/>
              <a:gd name="connsiteY2" fmla="*/ 1063888 h 1575228"/>
              <a:gd name="connsiteX3" fmla="*/ 59946 w 3727179"/>
              <a:gd name="connsiteY3" fmla="*/ 1499191 h 1575228"/>
              <a:gd name="connsiteX4" fmla="*/ 970569 w 3727179"/>
              <a:gd name="connsiteY4" fmla="*/ 1306333 h 1575228"/>
              <a:gd name="connsiteX5" fmla="*/ 1406025 w 3727179"/>
              <a:gd name="connsiteY5" fmla="*/ 1296770 h 1575228"/>
              <a:gd name="connsiteX6" fmla="*/ 2037015 w 3727179"/>
              <a:gd name="connsiteY6" fmla="*/ 1442019 h 1575228"/>
              <a:gd name="connsiteX7" fmla="*/ 2879225 w 3727179"/>
              <a:gd name="connsiteY7" fmla="*/ 1574366 h 1575228"/>
              <a:gd name="connsiteX8" fmla="*/ 3349872 w 3727179"/>
              <a:gd name="connsiteY8" fmla="*/ 1472452 h 1575228"/>
              <a:gd name="connsiteX9" fmla="*/ 3725682 w 3727179"/>
              <a:gd name="connsiteY9" fmla="*/ 1023745 h 1575228"/>
              <a:gd name="connsiteX10" fmla="*/ 3209031 w 3727179"/>
              <a:gd name="connsiteY10" fmla="*/ 427120 h 1575228"/>
              <a:gd name="connsiteX11" fmla="*/ 2710635 w 3727179"/>
              <a:gd name="connsiteY11" fmla="*/ 442749 h 1575228"/>
              <a:gd name="connsiteX12" fmla="*/ 2246746 w 3727179"/>
              <a:gd name="connsiteY12" fmla="*/ 321494 h 1575228"/>
              <a:gd name="connsiteX13" fmla="*/ 1982211 w 3727179"/>
              <a:gd name="connsiteY13" fmla="*/ 385205 h 1575228"/>
              <a:gd name="connsiteX14" fmla="*/ 790723 w 3727179"/>
              <a:gd name="connsiteY14" fmla="*/ 2993 h 1575228"/>
              <a:gd name="connsiteX0" fmla="*/ 790723 w 3727179"/>
              <a:gd name="connsiteY0" fmla="*/ 2039 h 1574274"/>
              <a:gd name="connsiteX1" fmla="*/ 533067 w 3727179"/>
              <a:gd name="connsiteY1" fmla="*/ 622918 h 1574274"/>
              <a:gd name="connsiteX2" fmla="*/ 135781 w 3727179"/>
              <a:gd name="connsiteY2" fmla="*/ 1062934 h 1574274"/>
              <a:gd name="connsiteX3" fmla="*/ 59946 w 3727179"/>
              <a:gd name="connsiteY3" fmla="*/ 1498237 h 1574274"/>
              <a:gd name="connsiteX4" fmla="*/ 970569 w 3727179"/>
              <a:gd name="connsiteY4" fmla="*/ 1305379 h 1574274"/>
              <a:gd name="connsiteX5" fmla="*/ 1406025 w 3727179"/>
              <a:gd name="connsiteY5" fmla="*/ 1295816 h 1574274"/>
              <a:gd name="connsiteX6" fmla="*/ 2037015 w 3727179"/>
              <a:gd name="connsiteY6" fmla="*/ 1441065 h 1574274"/>
              <a:gd name="connsiteX7" fmla="*/ 2879225 w 3727179"/>
              <a:gd name="connsiteY7" fmla="*/ 1573412 h 1574274"/>
              <a:gd name="connsiteX8" fmla="*/ 3349872 w 3727179"/>
              <a:gd name="connsiteY8" fmla="*/ 1471498 h 1574274"/>
              <a:gd name="connsiteX9" fmla="*/ 3725682 w 3727179"/>
              <a:gd name="connsiteY9" fmla="*/ 1022791 h 1574274"/>
              <a:gd name="connsiteX10" fmla="*/ 3209031 w 3727179"/>
              <a:gd name="connsiteY10" fmla="*/ 426166 h 1574274"/>
              <a:gd name="connsiteX11" fmla="*/ 2710635 w 3727179"/>
              <a:gd name="connsiteY11" fmla="*/ 441795 h 1574274"/>
              <a:gd name="connsiteX12" fmla="*/ 2246746 w 3727179"/>
              <a:gd name="connsiteY12" fmla="*/ 320540 h 1574274"/>
              <a:gd name="connsiteX13" fmla="*/ 1852591 w 3727179"/>
              <a:gd name="connsiteY13" fmla="*/ 419732 h 1574274"/>
              <a:gd name="connsiteX14" fmla="*/ 790723 w 3727179"/>
              <a:gd name="connsiteY14" fmla="*/ 2039 h 1574274"/>
              <a:gd name="connsiteX0" fmla="*/ 790723 w 3727179"/>
              <a:gd name="connsiteY0" fmla="*/ 2089 h 1574324"/>
              <a:gd name="connsiteX1" fmla="*/ 533067 w 3727179"/>
              <a:gd name="connsiteY1" fmla="*/ 622968 h 1574324"/>
              <a:gd name="connsiteX2" fmla="*/ 135781 w 3727179"/>
              <a:gd name="connsiteY2" fmla="*/ 1062984 h 1574324"/>
              <a:gd name="connsiteX3" fmla="*/ 59946 w 3727179"/>
              <a:gd name="connsiteY3" fmla="*/ 1498287 h 1574324"/>
              <a:gd name="connsiteX4" fmla="*/ 970569 w 3727179"/>
              <a:gd name="connsiteY4" fmla="*/ 1305429 h 1574324"/>
              <a:gd name="connsiteX5" fmla="*/ 1406025 w 3727179"/>
              <a:gd name="connsiteY5" fmla="*/ 1295866 h 1574324"/>
              <a:gd name="connsiteX6" fmla="*/ 2037015 w 3727179"/>
              <a:gd name="connsiteY6" fmla="*/ 1441115 h 1574324"/>
              <a:gd name="connsiteX7" fmla="*/ 2879225 w 3727179"/>
              <a:gd name="connsiteY7" fmla="*/ 1573462 h 1574324"/>
              <a:gd name="connsiteX8" fmla="*/ 3349872 w 3727179"/>
              <a:gd name="connsiteY8" fmla="*/ 1471548 h 1574324"/>
              <a:gd name="connsiteX9" fmla="*/ 3725682 w 3727179"/>
              <a:gd name="connsiteY9" fmla="*/ 1022841 h 1574324"/>
              <a:gd name="connsiteX10" fmla="*/ 3209031 w 3727179"/>
              <a:gd name="connsiteY10" fmla="*/ 426216 h 1574324"/>
              <a:gd name="connsiteX11" fmla="*/ 2710635 w 3727179"/>
              <a:gd name="connsiteY11" fmla="*/ 441845 h 1574324"/>
              <a:gd name="connsiteX12" fmla="*/ 2284257 w 3727179"/>
              <a:gd name="connsiteY12" fmla="*/ 383148 h 1574324"/>
              <a:gd name="connsiteX13" fmla="*/ 1852591 w 3727179"/>
              <a:gd name="connsiteY13" fmla="*/ 419782 h 1574324"/>
              <a:gd name="connsiteX14" fmla="*/ 790723 w 3727179"/>
              <a:gd name="connsiteY14" fmla="*/ 2089 h 1574324"/>
              <a:gd name="connsiteX0" fmla="*/ 790723 w 3727179"/>
              <a:gd name="connsiteY0" fmla="*/ 2089 h 1574324"/>
              <a:gd name="connsiteX1" fmla="*/ 533067 w 3727179"/>
              <a:gd name="connsiteY1" fmla="*/ 622968 h 1574324"/>
              <a:gd name="connsiteX2" fmla="*/ 135781 w 3727179"/>
              <a:gd name="connsiteY2" fmla="*/ 1062984 h 1574324"/>
              <a:gd name="connsiteX3" fmla="*/ 59946 w 3727179"/>
              <a:gd name="connsiteY3" fmla="*/ 1498287 h 1574324"/>
              <a:gd name="connsiteX4" fmla="*/ 970569 w 3727179"/>
              <a:gd name="connsiteY4" fmla="*/ 1305429 h 1574324"/>
              <a:gd name="connsiteX5" fmla="*/ 1406025 w 3727179"/>
              <a:gd name="connsiteY5" fmla="*/ 1295866 h 1574324"/>
              <a:gd name="connsiteX6" fmla="*/ 2037015 w 3727179"/>
              <a:gd name="connsiteY6" fmla="*/ 1441115 h 1574324"/>
              <a:gd name="connsiteX7" fmla="*/ 2879225 w 3727179"/>
              <a:gd name="connsiteY7" fmla="*/ 1573462 h 1574324"/>
              <a:gd name="connsiteX8" fmla="*/ 3349872 w 3727179"/>
              <a:gd name="connsiteY8" fmla="*/ 1471548 h 1574324"/>
              <a:gd name="connsiteX9" fmla="*/ 3725682 w 3727179"/>
              <a:gd name="connsiteY9" fmla="*/ 1022841 h 1574324"/>
              <a:gd name="connsiteX10" fmla="*/ 3209031 w 3727179"/>
              <a:gd name="connsiteY10" fmla="*/ 426216 h 1574324"/>
              <a:gd name="connsiteX11" fmla="*/ 2756267 w 3727179"/>
              <a:gd name="connsiteY11" fmla="*/ 409909 h 1574324"/>
              <a:gd name="connsiteX12" fmla="*/ 2284257 w 3727179"/>
              <a:gd name="connsiteY12" fmla="*/ 383148 h 1574324"/>
              <a:gd name="connsiteX13" fmla="*/ 1852591 w 3727179"/>
              <a:gd name="connsiteY13" fmla="*/ 419782 h 1574324"/>
              <a:gd name="connsiteX14" fmla="*/ 790723 w 3727179"/>
              <a:gd name="connsiteY14" fmla="*/ 2089 h 1574324"/>
              <a:gd name="connsiteX0" fmla="*/ 790723 w 3727179"/>
              <a:gd name="connsiteY0" fmla="*/ 2089 h 1574324"/>
              <a:gd name="connsiteX1" fmla="*/ 533067 w 3727179"/>
              <a:gd name="connsiteY1" fmla="*/ 622968 h 1574324"/>
              <a:gd name="connsiteX2" fmla="*/ 135781 w 3727179"/>
              <a:gd name="connsiteY2" fmla="*/ 1062984 h 1574324"/>
              <a:gd name="connsiteX3" fmla="*/ 59946 w 3727179"/>
              <a:gd name="connsiteY3" fmla="*/ 1498287 h 1574324"/>
              <a:gd name="connsiteX4" fmla="*/ 970569 w 3727179"/>
              <a:gd name="connsiteY4" fmla="*/ 1305429 h 1574324"/>
              <a:gd name="connsiteX5" fmla="*/ 1406025 w 3727179"/>
              <a:gd name="connsiteY5" fmla="*/ 1295866 h 1574324"/>
              <a:gd name="connsiteX6" fmla="*/ 2037015 w 3727179"/>
              <a:gd name="connsiteY6" fmla="*/ 1441115 h 1574324"/>
              <a:gd name="connsiteX7" fmla="*/ 2879225 w 3727179"/>
              <a:gd name="connsiteY7" fmla="*/ 1573462 h 1574324"/>
              <a:gd name="connsiteX8" fmla="*/ 3349872 w 3727179"/>
              <a:gd name="connsiteY8" fmla="*/ 1471548 h 1574324"/>
              <a:gd name="connsiteX9" fmla="*/ 3725682 w 3727179"/>
              <a:gd name="connsiteY9" fmla="*/ 1022841 h 1574324"/>
              <a:gd name="connsiteX10" fmla="*/ 3209031 w 3727179"/>
              <a:gd name="connsiteY10" fmla="*/ 426216 h 1574324"/>
              <a:gd name="connsiteX11" fmla="*/ 2756267 w 3727179"/>
              <a:gd name="connsiteY11" fmla="*/ 409909 h 1574324"/>
              <a:gd name="connsiteX12" fmla="*/ 2284257 w 3727179"/>
              <a:gd name="connsiteY12" fmla="*/ 383148 h 1574324"/>
              <a:gd name="connsiteX13" fmla="*/ 1852591 w 3727179"/>
              <a:gd name="connsiteY13" fmla="*/ 419782 h 1574324"/>
              <a:gd name="connsiteX14" fmla="*/ 790723 w 3727179"/>
              <a:gd name="connsiteY14" fmla="*/ 2089 h 1574324"/>
              <a:gd name="connsiteX0" fmla="*/ 790723 w 3727179"/>
              <a:gd name="connsiteY0" fmla="*/ 2112 h 1574347"/>
              <a:gd name="connsiteX1" fmla="*/ 533067 w 3727179"/>
              <a:gd name="connsiteY1" fmla="*/ 622991 h 1574347"/>
              <a:gd name="connsiteX2" fmla="*/ 135781 w 3727179"/>
              <a:gd name="connsiteY2" fmla="*/ 1063007 h 1574347"/>
              <a:gd name="connsiteX3" fmla="*/ 59946 w 3727179"/>
              <a:gd name="connsiteY3" fmla="*/ 1498310 h 1574347"/>
              <a:gd name="connsiteX4" fmla="*/ 970569 w 3727179"/>
              <a:gd name="connsiteY4" fmla="*/ 1305452 h 1574347"/>
              <a:gd name="connsiteX5" fmla="*/ 1406025 w 3727179"/>
              <a:gd name="connsiteY5" fmla="*/ 1295889 h 1574347"/>
              <a:gd name="connsiteX6" fmla="*/ 2037015 w 3727179"/>
              <a:gd name="connsiteY6" fmla="*/ 1441138 h 1574347"/>
              <a:gd name="connsiteX7" fmla="*/ 2879225 w 3727179"/>
              <a:gd name="connsiteY7" fmla="*/ 1573485 h 1574347"/>
              <a:gd name="connsiteX8" fmla="*/ 3349872 w 3727179"/>
              <a:gd name="connsiteY8" fmla="*/ 1471571 h 1574347"/>
              <a:gd name="connsiteX9" fmla="*/ 3725682 w 3727179"/>
              <a:gd name="connsiteY9" fmla="*/ 1022864 h 1574347"/>
              <a:gd name="connsiteX10" fmla="*/ 3209031 w 3727179"/>
              <a:gd name="connsiteY10" fmla="*/ 426239 h 1574347"/>
              <a:gd name="connsiteX11" fmla="*/ 2756267 w 3727179"/>
              <a:gd name="connsiteY11" fmla="*/ 409932 h 1574347"/>
              <a:gd name="connsiteX12" fmla="*/ 1852591 w 3727179"/>
              <a:gd name="connsiteY12" fmla="*/ 419805 h 1574347"/>
              <a:gd name="connsiteX13" fmla="*/ 790723 w 3727179"/>
              <a:gd name="connsiteY13" fmla="*/ 2112 h 1574347"/>
              <a:gd name="connsiteX0" fmla="*/ 790723 w 3725769"/>
              <a:gd name="connsiteY0" fmla="*/ 2112 h 1574347"/>
              <a:gd name="connsiteX1" fmla="*/ 533067 w 3725769"/>
              <a:gd name="connsiteY1" fmla="*/ 622991 h 1574347"/>
              <a:gd name="connsiteX2" fmla="*/ 135781 w 3725769"/>
              <a:gd name="connsiteY2" fmla="*/ 1063007 h 1574347"/>
              <a:gd name="connsiteX3" fmla="*/ 59946 w 3725769"/>
              <a:gd name="connsiteY3" fmla="*/ 1498310 h 1574347"/>
              <a:gd name="connsiteX4" fmla="*/ 970569 w 3725769"/>
              <a:gd name="connsiteY4" fmla="*/ 1305452 h 1574347"/>
              <a:gd name="connsiteX5" fmla="*/ 1406025 w 3725769"/>
              <a:gd name="connsiteY5" fmla="*/ 1295889 h 1574347"/>
              <a:gd name="connsiteX6" fmla="*/ 2037015 w 3725769"/>
              <a:gd name="connsiteY6" fmla="*/ 1441138 h 1574347"/>
              <a:gd name="connsiteX7" fmla="*/ 2879225 w 3725769"/>
              <a:gd name="connsiteY7" fmla="*/ 1573485 h 1574347"/>
              <a:gd name="connsiteX8" fmla="*/ 3349872 w 3725769"/>
              <a:gd name="connsiteY8" fmla="*/ 1471571 h 1574347"/>
              <a:gd name="connsiteX9" fmla="*/ 3725682 w 3725769"/>
              <a:gd name="connsiteY9" fmla="*/ 1022864 h 1574347"/>
              <a:gd name="connsiteX10" fmla="*/ 3378455 w 3725769"/>
              <a:gd name="connsiteY10" fmla="*/ 536191 h 1574347"/>
              <a:gd name="connsiteX11" fmla="*/ 2756267 w 3725769"/>
              <a:gd name="connsiteY11" fmla="*/ 409932 h 1574347"/>
              <a:gd name="connsiteX12" fmla="*/ 1852591 w 3725769"/>
              <a:gd name="connsiteY12" fmla="*/ 419805 h 1574347"/>
              <a:gd name="connsiteX13" fmla="*/ 790723 w 3725769"/>
              <a:gd name="connsiteY13" fmla="*/ 2112 h 1574347"/>
              <a:gd name="connsiteX0" fmla="*/ 664705 w 3599751"/>
              <a:gd name="connsiteY0" fmla="*/ 2112 h 1574347"/>
              <a:gd name="connsiteX1" fmla="*/ 407049 w 3599751"/>
              <a:gd name="connsiteY1" fmla="*/ 622991 h 1574347"/>
              <a:gd name="connsiteX2" fmla="*/ 9763 w 3599751"/>
              <a:gd name="connsiteY2" fmla="*/ 1063007 h 1574347"/>
              <a:gd name="connsiteX3" fmla="*/ 183481 w 3599751"/>
              <a:gd name="connsiteY3" fmla="*/ 882850 h 1574347"/>
              <a:gd name="connsiteX4" fmla="*/ 844551 w 3599751"/>
              <a:gd name="connsiteY4" fmla="*/ 1305452 h 1574347"/>
              <a:gd name="connsiteX5" fmla="*/ 1280007 w 3599751"/>
              <a:gd name="connsiteY5" fmla="*/ 1295889 h 1574347"/>
              <a:gd name="connsiteX6" fmla="*/ 1910997 w 3599751"/>
              <a:gd name="connsiteY6" fmla="*/ 1441138 h 1574347"/>
              <a:gd name="connsiteX7" fmla="*/ 2753207 w 3599751"/>
              <a:gd name="connsiteY7" fmla="*/ 1573485 h 1574347"/>
              <a:gd name="connsiteX8" fmla="*/ 3223854 w 3599751"/>
              <a:gd name="connsiteY8" fmla="*/ 1471571 h 1574347"/>
              <a:gd name="connsiteX9" fmla="*/ 3599664 w 3599751"/>
              <a:gd name="connsiteY9" fmla="*/ 1022864 h 1574347"/>
              <a:gd name="connsiteX10" fmla="*/ 3252437 w 3599751"/>
              <a:gd name="connsiteY10" fmla="*/ 536191 h 1574347"/>
              <a:gd name="connsiteX11" fmla="*/ 2630249 w 3599751"/>
              <a:gd name="connsiteY11" fmla="*/ 409932 h 1574347"/>
              <a:gd name="connsiteX12" fmla="*/ 1726573 w 3599751"/>
              <a:gd name="connsiteY12" fmla="*/ 419805 h 1574347"/>
              <a:gd name="connsiteX13" fmla="*/ 664705 w 3599751"/>
              <a:gd name="connsiteY13" fmla="*/ 2112 h 1574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99751" h="1574347">
                <a:moveTo>
                  <a:pt x="664705" y="2112"/>
                </a:moveTo>
                <a:cubicBezTo>
                  <a:pt x="444784" y="35976"/>
                  <a:pt x="516206" y="446175"/>
                  <a:pt x="407049" y="622991"/>
                </a:cubicBezTo>
                <a:cubicBezTo>
                  <a:pt x="297892" y="799807"/>
                  <a:pt x="47024" y="1019697"/>
                  <a:pt x="9763" y="1063007"/>
                </a:cubicBezTo>
                <a:cubicBezTo>
                  <a:pt x="-27498" y="1106317"/>
                  <a:pt x="44350" y="842443"/>
                  <a:pt x="183481" y="882850"/>
                </a:cubicBezTo>
                <a:cubicBezTo>
                  <a:pt x="322612" y="923257"/>
                  <a:pt x="661797" y="1236612"/>
                  <a:pt x="844551" y="1305452"/>
                </a:cubicBezTo>
                <a:cubicBezTo>
                  <a:pt x="1027305" y="1374292"/>
                  <a:pt x="1102266" y="1273275"/>
                  <a:pt x="1280007" y="1295889"/>
                </a:cubicBezTo>
                <a:cubicBezTo>
                  <a:pt x="1457748" y="1318503"/>
                  <a:pt x="1665464" y="1394872"/>
                  <a:pt x="1910997" y="1441138"/>
                </a:cubicBezTo>
                <a:cubicBezTo>
                  <a:pt x="2156530" y="1487404"/>
                  <a:pt x="2534398" y="1568413"/>
                  <a:pt x="2753207" y="1573485"/>
                </a:cubicBezTo>
                <a:cubicBezTo>
                  <a:pt x="2972016" y="1578557"/>
                  <a:pt x="3082778" y="1563341"/>
                  <a:pt x="3223854" y="1471571"/>
                </a:cubicBezTo>
                <a:cubicBezTo>
                  <a:pt x="3364930" y="1379801"/>
                  <a:pt x="3594900" y="1178761"/>
                  <a:pt x="3599664" y="1022864"/>
                </a:cubicBezTo>
                <a:cubicBezTo>
                  <a:pt x="3604428" y="866967"/>
                  <a:pt x="3414006" y="638346"/>
                  <a:pt x="3252437" y="536191"/>
                </a:cubicBezTo>
                <a:cubicBezTo>
                  <a:pt x="3090868" y="434036"/>
                  <a:pt x="2884560" y="429330"/>
                  <a:pt x="2630249" y="409932"/>
                </a:cubicBezTo>
                <a:cubicBezTo>
                  <a:pt x="2375938" y="390534"/>
                  <a:pt x="2054164" y="487775"/>
                  <a:pt x="1726573" y="419805"/>
                </a:cubicBezTo>
                <a:cubicBezTo>
                  <a:pt x="1398982" y="351835"/>
                  <a:pt x="884626" y="-31752"/>
                  <a:pt x="664705" y="2112"/>
                </a:cubicBezTo>
                <a:close/>
              </a:path>
            </a:pathLst>
          </a:cu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1" name="Forme libre : forme 50">
            <a:extLst>
              <a:ext uri="{FF2B5EF4-FFF2-40B4-BE49-F238E27FC236}">
                <a16:creationId xmlns:a16="http://schemas.microsoft.com/office/drawing/2014/main" id="{95F244C9-D4E6-463E-931D-D9B7F319784A}"/>
              </a:ext>
            </a:extLst>
          </p:cNvPr>
          <p:cNvSpPr/>
          <p:nvPr/>
        </p:nvSpPr>
        <p:spPr>
          <a:xfrm rot="12556836">
            <a:off x="-435071" y="-1399944"/>
            <a:ext cx="2135906" cy="2589950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72D4CF"/>
          </a:solidFill>
          <a:ln>
            <a:solidFill>
              <a:srgbClr val="72D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30" name="Picture 6" descr="Étudiant">
            <a:extLst>
              <a:ext uri="{FF2B5EF4-FFF2-40B4-BE49-F238E27FC236}">
                <a16:creationId xmlns:a16="http://schemas.microsoft.com/office/drawing/2014/main" id="{45407076-67D5-4A8E-983A-A435953C3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787" y="1395425"/>
            <a:ext cx="633278" cy="633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781800D7-B48B-49D3-A324-1192662794EB}"/>
              </a:ext>
            </a:extLst>
          </p:cNvPr>
          <p:cNvSpPr/>
          <p:nvPr/>
        </p:nvSpPr>
        <p:spPr>
          <a:xfrm rot="16732022">
            <a:off x="5474608" y="8292917"/>
            <a:ext cx="1867717" cy="2183954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85ED9DF0-4282-48F8-B7E7-FF539393A0FA}"/>
              </a:ext>
            </a:extLst>
          </p:cNvPr>
          <p:cNvGrpSpPr/>
          <p:nvPr/>
        </p:nvGrpSpPr>
        <p:grpSpPr>
          <a:xfrm>
            <a:off x="513297" y="2409582"/>
            <a:ext cx="639879" cy="707886"/>
            <a:chOff x="513297" y="2409582"/>
            <a:chExt cx="639879" cy="707886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28304891-AE91-401C-90F2-A48D700250DC}"/>
                </a:ext>
              </a:extLst>
            </p:cNvPr>
            <p:cNvSpPr/>
            <p:nvPr/>
          </p:nvSpPr>
          <p:spPr>
            <a:xfrm>
              <a:off x="567439" y="2566720"/>
              <a:ext cx="502541" cy="474536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410A9072-1A2F-4540-9B09-5ED81434BE8C}"/>
                </a:ext>
              </a:extLst>
            </p:cNvPr>
            <p:cNvSpPr txBox="1"/>
            <p:nvPr/>
          </p:nvSpPr>
          <p:spPr>
            <a:xfrm>
              <a:off x="513297" y="2409582"/>
              <a:ext cx="63987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1.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36BB7D94-278D-4528-9F92-C1C82881C0CD}"/>
              </a:ext>
            </a:extLst>
          </p:cNvPr>
          <p:cNvGrpSpPr/>
          <p:nvPr/>
        </p:nvGrpSpPr>
        <p:grpSpPr>
          <a:xfrm>
            <a:off x="3666421" y="2905655"/>
            <a:ext cx="793920" cy="707886"/>
            <a:chOff x="3609976" y="2860499"/>
            <a:chExt cx="793920" cy="707886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8B631FAE-6036-444B-A675-71BFF8FB96D8}"/>
                </a:ext>
              </a:extLst>
            </p:cNvPr>
            <p:cNvSpPr/>
            <p:nvPr/>
          </p:nvSpPr>
          <p:spPr>
            <a:xfrm>
              <a:off x="3706491" y="3014850"/>
              <a:ext cx="442947" cy="50682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A0996DD3-5636-463C-AD3A-349A9ED9303D}"/>
                </a:ext>
              </a:extLst>
            </p:cNvPr>
            <p:cNvSpPr txBox="1"/>
            <p:nvPr/>
          </p:nvSpPr>
          <p:spPr>
            <a:xfrm>
              <a:off x="3609976" y="2860499"/>
              <a:ext cx="7939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2.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53BE32C2-EAD6-45C2-ADE2-885C07C23093}"/>
              </a:ext>
            </a:extLst>
          </p:cNvPr>
          <p:cNvGrpSpPr/>
          <p:nvPr/>
        </p:nvGrpSpPr>
        <p:grpSpPr>
          <a:xfrm>
            <a:off x="88183" y="4112742"/>
            <a:ext cx="853513" cy="707887"/>
            <a:chOff x="102696" y="3923344"/>
            <a:chExt cx="853513" cy="707887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EA90695-86F7-4109-9262-55C5B10934EA}"/>
                </a:ext>
              </a:extLst>
            </p:cNvPr>
            <p:cNvSpPr/>
            <p:nvPr/>
          </p:nvSpPr>
          <p:spPr>
            <a:xfrm>
              <a:off x="102696" y="4136659"/>
              <a:ext cx="625964" cy="471271"/>
            </a:xfrm>
            <a:custGeom>
              <a:avLst/>
              <a:gdLst>
                <a:gd name="connsiteX0" fmla="*/ 374441 w 704047"/>
                <a:gd name="connsiteY0" fmla="*/ 1279 h 539101"/>
                <a:gd name="connsiteX1" fmla="*/ 215945 w 704047"/>
                <a:gd name="connsiteY1" fmla="*/ 37855 h 539101"/>
                <a:gd name="connsiteX2" fmla="*/ 33065 w 704047"/>
                <a:gd name="connsiteY2" fmla="*/ 159775 h 539101"/>
                <a:gd name="connsiteX3" fmla="*/ 20873 w 704047"/>
                <a:gd name="connsiteY3" fmla="*/ 379231 h 539101"/>
                <a:gd name="connsiteX4" fmla="*/ 252521 w 704047"/>
                <a:gd name="connsiteY4" fmla="*/ 525535 h 539101"/>
                <a:gd name="connsiteX5" fmla="*/ 557321 w 704047"/>
                <a:gd name="connsiteY5" fmla="*/ 513343 h 539101"/>
                <a:gd name="connsiteX6" fmla="*/ 703625 w 704047"/>
                <a:gd name="connsiteY6" fmla="*/ 354847 h 539101"/>
                <a:gd name="connsiteX7" fmla="*/ 593897 w 704047"/>
                <a:gd name="connsiteY7" fmla="*/ 74431 h 539101"/>
                <a:gd name="connsiteX8" fmla="*/ 374441 w 704047"/>
                <a:gd name="connsiteY8" fmla="*/ 1279 h 53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047" h="539101">
                  <a:moveTo>
                    <a:pt x="374441" y="1279"/>
                  </a:moveTo>
                  <a:cubicBezTo>
                    <a:pt x="311449" y="-4817"/>
                    <a:pt x="272841" y="11439"/>
                    <a:pt x="215945" y="37855"/>
                  </a:cubicBezTo>
                  <a:cubicBezTo>
                    <a:pt x="159049" y="64271"/>
                    <a:pt x="65577" y="102879"/>
                    <a:pt x="33065" y="159775"/>
                  </a:cubicBezTo>
                  <a:cubicBezTo>
                    <a:pt x="553" y="216671"/>
                    <a:pt x="-15703" y="318271"/>
                    <a:pt x="20873" y="379231"/>
                  </a:cubicBezTo>
                  <a:cubicBezTo>
                    <a:pt x="57449" y="440191"/>
                    <a:pt x="163113" y="503183"/>
                    <a:pt x="252521" y="525535"/>
                  </a:cubicBezTo>
                  <a:cubicBezTo>
                    <a:pt x="341929" y="547887"/>
                    <a:pt x="482137" y="541791"/>
                    <a:pt x="557321" y="513343"/>
                  </a:cubicBezTo>
                  <a:cubicBezTo>
                    <a:pt x="632505" y="484895"/>
                    <a:pt x="697529" y="427999"/>
                    <a:pt x="703625" y="354847"/>
                  </a:cubicBezTo>
                  <a:cubicBezTo>
                    <a:pt x="709721" y="281695"/>
                    <a:pt x="648761" y="133359"/>
                    <a:pt x="593897" y="74431"/>
                  </a:cubicBezTo>
                  <a:cubicBezTo>
                    <a:pt x="539033" y="15503"/>
                    <a:pt x="437433" y="7375"/>
                    <a:pt x="374441" y="1279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88AA99CB-8EAD-46B9-9252-B20C7FDAC5B6}"/>
                </a:ext>
              </a:extLst>
            </p:cNvPr>
            <p:cNvSpPr txBox="1"/>
            <p:nvPr/>
          </p:nvSpPr>
          <p:spPr>
            <a:xfrm>
              <a:off x="191648" y="3923344"/>
              <a:ext cx="764561" cy="707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3.</a:t>
              </a:r>
            </a:p>
          </p:txBody>
        </p:sp>
      </p:grp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880792F1-2A8A-4DFD-90E4-8CC858974DE1}"/>
              </a:ext>
            </a:extLst>
          </p:cNvPr>
          <p:cNvGrpSpPr/>
          <p:nvPr/>
        </p:nvGrpSpPr>
        <p:grpSpPr>
          <a:xfrm>
            <a:off x="3499781" y="4846460"/>
            <a:ext cx="793918" cy="707886"/>
            <a:chOff x="3908154" y="5431064"/>
            <a:chExt cx="793918" cy="707886"/>
          </a:xfrm>
        </p:grpSpPr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46FDBAF5-5D7C-41CB-83AB-A0DDC2C572E3}"/>
                </a:ext>
              </a:extLst>
            </p:cNvPr>
            <p:cNvSpPr/>
            <p:nvPr/>
          </p:nvSpPr>
          <p:spPr>
            <a:xfrm>
              <a:off x="3949375" y="5481035"/>
              <a:ext cx="510747" cy="606692"/>
            </a:xfrm>
            <a:custGeom>
              <a:avLst/>
              <a:gdLst>
                <a:gd name="connsiteX0" fmla="*/ 291942 w 622578"/>
                <a:gd name="connsiteY0" fmla="*/ 17170 h 675538"/>
                <a:gd name="connsiteX1" fmla="*/ 48102 w 622578"/>
                <a:gd name="connsiteY1" fmla="*/ 187858 h 675538"/>
                <a:gd name="connsiteX2" fmla="*/ 23718 w 622578"/>
                <a:gd name="connsiteY2" fmla="*/ 517042 h 675538"/>
                <a:gd name="connsiteX3" fmla="*/ 316326 w 622578"/>
                <a:gd name="connsiteY3" fmla="*/ 675538 h 675538"/>
                <a:gd name="connsiteX4" fmla="*/ 535782 w 622578"/>
                <a:gd name="connsiteY4" fmla="*/ 517042 h 675538"/>
                <a:gd name="connsiteX5" fmla="*/ 621126 w 622578"/>
                <a:gd name="connsiteY5" fmla="*/ 224434 h 675538"/>
                <a:gd name="connsiteX6" fmla="*/ 474822 w 622578"/>
                <a:gd name="connsiteY6" fmla="*/ 29362 h 675538"/>
                <a:gd name="connsiteX7" fmla="*/ 291942 w 622578"/>
                <a:gd name="connsiteY7" fmla="*/ 17170 h 675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2578" h="675538">
                  <a:moveTo>
                    <a:pt x="291942" y="17170"/>
                  </a:moveTo>
                  <a:cubicBezTo>
                    <a:pt x="220822" y="43586"/>
                    <a:pt x="92806" y="104546"/>
                    <a:pt x="48102" y="187858"/>
                  </a:cubicBezTo>
                  <a:cubicBezTo>
                    <a:pt x="3398" y="271170"/>
                    <a:pt x="-20986" y="435762"/>
                    <a:pt x="23718" y="517042"/>
                  </a:cubicBezTo>
                  <a:cubicBezTo>
                    <a:pt x="68422" y="598322"/>
                    <a:pt x="230982" y="675538"/>
                    <a:pt x="316326" y="675538"/>
                  </a:cubicBezTo>
                  <a:cubicBezTo>
                    <a:pt x="401670" y="675538"/>
                    <a:pt x="484982" y="592226"/>
                    <a:pt x="535782" y="517042"/>
                  </a:cubicBezTo>
                  <a:cubicBezTo>
                    <a:pt x="586582" y="441858"/>
                    <a:pt x="631286" y="305714"/>
                    <a:pt x="621126" y="224434"/>
                  </a:cubicBezTo>
                  <a:cubicBezTo>
                    <a:pt x="610966" y="143154"/>
                    <a:pt x="525622" y="63906"/>
                    <a:pt x="474822" y="29362"/>
                  </a:cubicBezTo>
                  <a:cubicBezTo>
                    <a:pt x="424022" y="-5182"/>
                    <a:pt x="363062" y="-9246"/>
                    <a:pt x="291942" y="17170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490F138A-7FEC-4A6F-8705-92FA3015A90E}"/>
                </a:ext>
              </a:extLst>
            </p:cNvPr>
            <p:cNvSpPr txBox="1"/>
            <p:nvPr/>
          </p:nvSpPr>
          <p:spPr>
            <a:xfrm>
              <a:off x="3908154" y="5431064"/>
              <a:ext cx="7939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4.</a:t>
              </a: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F8B24BF2-9294-4579-95D8-6FE776FF23F3}"/>
              </a:ext>
            </a:extLst>
          </p:cNvPr>
          <p:cNvGrpSpPr/>
          <p:nvPr/>
        </p:nvGrpSpPr>
        <p:grpSpPr>
          <a:xfrm>
            <a:off x="284926" y="6088065"/>
            <a:ext cx="772990" cy="707886"/>
            <a:chOff x="284926" y="6088065"/>
            <a:chExt cx="772990" cy="707886"/>
          </a:xfrm>
        </p:grpSpPr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C2F52375-602B-44B2-B48F-93A52D580252}"/>
                </a:ext>
              </a:extLst>
            </p:cNvPr>
            <p:cNvSpPr/>
            <p:nvPr/>
          </p:nvSpPr>
          <p:spPr>
            <a:xfrm>
              <a:off x="284926" y="6176325"/>
              <a:ext cx="635848" cy="558733"/>
            </a:xfrm>
            <a:custGeom>
              <a:avLst/>
              <a:gdLst>
                <a:gd name="connsiteX0" fmla="*/ 283934 w 674078"/>
                <a:gd name="connsiteY0" fmla="*/ 8140 h 570727"/>
                <a:gd name="connsiteX1" fmla="*/ 40094 w 674078"/>
                <a:gd name="connsiteY1" fmla="*/ 142252 h 570727"/>
                <a:gd name="connsiteX2" fmla="*/ 15710 w 674078"/>
                <a:gd name="connsiteY2" fmla="*/ 398284 h 570727"/>
                <a:gd name="connsiteX3" fmla="*/ 198590 w 674078"/>
                <a:gd name="connsiteY3" fmla="*/ 556780 h 570727"/>
                <a:gd name="connsiteX4" fmla="*/ 539966 w 674078"/>
                <a:gd name="connsiteY4" fmla="*/ 532396 h 570727"/>
                <a:gd name="connsiteX5" fmla="*/ 674078 w 674078"/>
                <a:gd name="connsiteY5" fmla="*/ 288556 h 570727"/>
                <a:gd name="connsiteX6" fmla="*/ 539966 w 674078"/>
                <a:gd name="connsiteY6" fmla="*/ 44716 h 570727"/>
                <a:gd name="connsiteX7" fmla="*/ 283934 w 674078"/>
                <a:gd name="connsiteY7" fmla="*/ 8140 h 57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4078" h="570727">
                  <a:moveTo>
                    <a:pt x="283934" y="8140"/>
                  </a:moveTo>
                  <a:cubicBezTo>
                    <a:pt x="200622" y="24396"/>
                    <a:pt x="84798" y="77228"/>
                    <a:pt x="40094" y="142252"/>
                  </a:cubicBezTo>
                  <a:cubicBezTo>
                    <a:pt x="-4610" y="207276"/>
                    <a:pt x="-10706" y="329196"/>
                    <a:pt x="15710" y="398284"/>
                  </a:cubicBezTo>
                  <a:cubicBezTo>
                    <a:pt x="42126" y="467372"/>
                    <a:pt x="111214" y="534428"/>
                    <a:pt x="198590" y="556780"/>
                  </a:cubicBezTo>
                  <a:cubicBezTo>
                    <a:pt x="285966" y="579132"/>
                    <a:pt x="460718" y="577100"/>
                    <a:pt x="539966" y="532396"/>
                  </a:cubicBezTo>
                  <a:cubicBezTo>
                    <a:pt x="619214" y="487692"/>
                    <a:pt x="674078" y="369836"/>
                    <a:pt x="674078" y="288556"/>
                  </a:cubicBezTo>
                  <a:cubicBezTo>
                    <a:pt x="674078" y="207276"/>
                    <a:pt x="604990" y="91452"/>
                    <a:pt x="539966" y="44716"/>
                  </a:cubicBezTo>
                  <a:cubicBezTo>
                    <a:pt x="474942" y="-2020"/>
                    <a:pt x="367246" y="-8116"/>
                    <a:pt x="283934" y="8140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94908D76-AA41-4296-8F7C-5C38E3C1A90F}"/>
                </a:ext>
              </a:extLst>
            </p:cNvPr>
            <p:cNvSpPr txBox="1"/>
            <p:nvPr/>
          </p:nvSpPr>
          <p:spPr>
            <a:xfrm>
              <a:off x="293357" y="6088065"/>
              <a:ext cx="7645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5.</a:t>
              </a:r>
            </a:p>
          </p:txBody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BCB3E5B2-EBF1-4F72-ABA5-F7E2C070F688}"/>
              </a:ext>
            </a:extLst>
          </p:cNvPr>
          <p:cNvGrpSpPr/>
          <p:nvPr/>
        </p:nvGrpSpPr>
        <p:grpSpPr>
          <a:xfrm>
            <a:off x="508551" y="7758072"/>
            <a:ext cx="858545" cy="746088"/>
            <a:chOff x="508551" y="7758072"/>
            <a:chExt cx="858545" cy="746088"/>
          </a:xfrm>
        </p:grpSpPr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023F7D94-7E40-4C39-B90F-90CB53F42A59}"/>
                </a:ext>
              </a:extLst>
            </p:cNvPr>
            <p:cNvSpPr/>
            <p:nvPr/>
          </p:nvSpPr>
          <p:spPr>
            <a:xfrm rot="18265262">
              <a:off x="568035" y="7911407"/>
              <a:ext cx="533269" cy="652238"/>
            </a:xfrm>
            <a:custGeom>
              <a:avLst/>
              <a:gdLst>
                <a:gd name="connsiteX0" fmla="*/ 234606 w 612763"/>
                <a:gd name="connsiteY0" fmla="*/ 101262 h 666239"/>
                <a:gd name="connsiteX1" fmla="*/ 51726 w 612763"/>
                <a:gd name="connsiteY1" fmla="*/ 308526 h 666239"/>
                <a:gd name="connsiteX2" fmla="*/ 15150 w 612763"/>
                <a:gd name="connsiteY2" fmla="*/ 576750 h 666239"/>
                <a:gd name="connsiteX3" fmla="*/ 271182 w 612763"/>
                <a:gd name="connsiteY3" fmla="*/ 662094 h 666239"/>
                <a:gd name="connsiteX4" fmla="*/ 502830 w 612763"/>
                <a:gd name="connsiteY4" fmla="*/ 467022 h 666239"/>
                <a:gd name="connsiteX5" fmla="*/ 612558 w 612763"/>
                <a:gd name="connsiteY5" fmla="*/ 210990 h 666239"/>
                <a:gd name="connsiteX6" fmla="*/ 478446 w 612763"/>
                <a:gd name="connsiteY6" fmla="*/ 3726 h 666239"/>
                <a:gd name="connsiteX7" fmla="*/ 234606 w 612763"/>
                <a:gd name="connsiteY7" fmla="*/ 101262 h 66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2763" h="666239">
                  <a:moveTo>
                    <a:pt x="234606" y="101262"/>
                  </a:moveTo>
                  <a:cubicBezTo>
                    <a:pt x="163486" y="152062"/>
                    <a:pt x="88302" y="229278"/>
                    <a:pt x="51726" y="308526"/>
                  </a:cubicBezTo>
                  <a:cubicBezTo>
                    <a:pt x="15150" y="387774"/>
                    <a:pt x="-21426" y="517822"/>
                    <a:pt x="15150" y="576750"/>
                  </a:cubicBezTo>
                  <a:cubicBezTo>
                    <a:pt x="51726" y="635678"/>
                    <a:pt x="189902" y="680382"/>
                    <a:pt x="271182" y="662094"/>
                  </a:cubicBezTo>
                  <a:cubicBezTo>
                    <a:pt x="352462" y="643806"/>
                    <a:pt x="445934" y="542206"/>
                    <a:pt x="502830" y="467022"/>
                  </a:cubicBezTo>
                  <a:cubicBezTo>
                    <a:pt x="559726" y="391838"/>
                    <a:pt x="616622" y="288206"/>
                    <a:pt x="612558" y="210990"/>
                  </a:cubicBezTo>
                  <a:cubicBezTo>
                    <a:pt x="608494" y="133774"/>
                    <a:pt x="543470" y="24046"/>
                    <a:pt x="478446" y="3726"/>
                  </a:cubicBezTo>
                  <a:cubicBezTo>
                    <a:pt x="413422" y="-16594"/>
                    <a:pt x="305726" y="50462"/>
                    <a:pt x="234606" y="101262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EEB22B3-0382-431B-8CBD-64A827A21548}"/>
                </a:ext>
              </a:extLst>
            </p:cNvPr>
            <p:cNvSpPr txBox="1"/>
            <p:nvPr/>
          </p:nvSpPr>
          <p:spPr>
            <a:xfrm>
              <a:off x="573178" y="7758072"/>
              <a:ext cx="7939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6.</a:t>
              </a:r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3750DD3C-AF7F-403A-898F-549411AFF455}"/>
              </a:ext>
            </a:extLst>
          </p:cNvPr>
          <p:cNvSpPr txBox="1"/>
          <p:nvPr/>
        </p:nvSpPr>
        <p:spPr>
          <a:xfrm>
            <a:off x="1111234" y="2556860"/>
            <a:ext cx="2555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me connecte à mon espace personnel sur </a:t>
            </a:r>
            <a:r>
              <a:rPr lang="fr-FR" sz="1400" dirty="0">
                <a:latin typeface="Bahnschrift Light SemiCondensed" panose="020B0502040204020203" pitchFamily="34" charset="0"/>
                <a:hlinkClick r:id="rId3"/>
              </a:rPr>
              <a:t>ADUM</a:t>
            </a:r>
            <a:r>
              <a:rPr lang="fr-FR" sz="1400" dirty="0">
                <a:latin typeface="Bahnschrift Light SemiCondensed" panose="020B0502040204020203" pitchFamily="34" charset="0"/>
              </a:rPr>
              <a:t> .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F5E6D14-7DDC-4B38-860B-57C893160DEB}"/>
              </a:ext>
            </a:extLst>
          </p:cNvPr>
          <p:cNvSpPr txBox="1"/>
          <p:nvPr/>
        </p:nvSpPr>
        <p:spPr>
          <a:xfrm>
            <a:off x="4351071" y="2953679"/>
            <a:ext cx="23273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Depuis mon tableau de bord je sélectionne </a:t>
            </a:r>
            <a:r>
              <a:rPr lang="fr-FR" sz="1400" b="1" dirty="0">
                <a:latin typeface="Bahnschrift Light SemiCondensed" panose="020B0502040204020203" pitchFamily="34" charset="0"/>
              </a:rPr>
              <a:t>« je souhaite me réinscrire ».</a:t>
            </a:r>
            <a:endParaRPr lang="fr-FR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F514DBD-A956-4C5A-96C3-B501E873EC3B}"/>
              </a:ext>
            </a:extLst>
          </p:cNvPr>
          <p:cNvSpPr txBox="1"/>
          <p:nvPr/>
        </p:nvSpPr>
        <p:spPr>
          <a:xfrm>
            <a:off x="688806" y="4251652"/>
            <a:ext cx="26692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</a:t>
            </a:r>
            <a:r>
              <a:rPr lang="fr-FR" sz="1400" b="1" dirty="0">
                <a:latin typeface="Bahnschrift Light SemiCondensed" panose="020B0502040204020203" pitchFamily="34" charset="0"/>
              </a:rPr>
              <a:t>vérifie et mets à jour </a:t>
            </a:r>
            <a:r>
              <a:rPr lang="fr-FR" sz="1400" dirty="0">
                <a:latin typeface="Bahnschrift Light SemiCondensed" panose="020B0502040204020203" pitchFamily="34" charset="0"/>
              </a:rPr>
              <a:t>si nécessaires les différentes rubriques. 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9C79D1D-B3C7-433B-8BD3-00ADA81DFA77}"/>
              </a:ext>
            </a:extLst>
          </p:cNvPr>
          <p:cNvSpPr txBox="1"/>
          <p:nvPr/>
        </p:nvSpPr>
        <p:spPr>
          <a:xfrm>
            <a:off x="4090749" y="4736310"/>
            <a:ext cx="25615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dépose les </a:t>
            </a:r>
            <a:r>
              <a:rPr lang="fr-FR" sz="1400" b="1" dirty="0">
                <a:latin typeface="Bahnschrift Light SemiCondensed" panose="020B0502040204020203" pitchFamily="34" charset="0"/>
              </a:rPr>
              <a:t>pièces justificatives</a:t>
            </a:r>
            <a:r>
              <a:rPr lang="fr-FR" sz="1400" dirty="0">
                <a:latin typeface="Bahnschrift Light SemiCondensed" panose="020B0502040204020203" pitchFamily="34" charset="0"/>
              </a:rPr>
              <a:t> à fournir en respectant l’ordre attendu.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6EC7A67-50E4-4C7A-87E8-C176404D173F}"/>
              </a:ext>
            </a:extLst>
          </p:cNvPr>
          <p:cNvSpPr txBox="1"/>
          <p:nvPr/>
        </p:nvSpPr>
        <p:spPr>
          <a:xfrm>
            <a:off x="920002" y="6125961"/>
            <a:ext cx="21844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clique sur « Transmission des données » dans la rubrique « Je finalise la procédure ».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7BEEF324-69A1-4EC3-A383-442EB5A2233F}"/>
              </a:ext>
            </a:extLst>
          </p:cNvPr>
          <p:cNvSpPr txBox="1"/>
          <p:nvPr/>
        </p:nvSpPr>
        <p:spPr>
          <a:xfrm>
            <a:off x="1062452" y="8043724"/>
            <a:ext cx="25237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 Je reçois un mail d’information :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9DA507A3-6DB2-4475-B33B-7A32A5C68356}"/>
              </a:ext>
            </a:extLst>
          </p:cNvPr>
          <p:cNvSpPr txBox="1"/>
          <p:nvPr/>
        </p:nvSpPr>
        <p:spPr>
          <a:xfrm>
            <a:off x="1355511" y="264482"/>
            <a:ext cx="5449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/>
            </a:lvl1pPr>
          </a:lstStyle>
          <a:p>
            <a:r>
              <a:rPr lang="fr-FR" sz="2000" b="0" dirty="0">
                <a:latin typeface="Bahnschrift" panose="020B0502040204020203" pitchFamily="34" charset="0"/>
              </a:rPr>
              <a:t>Fiche pratique d’inscription en 2ème année </a:t>
            </a:r>
          </a:p>
          <a:p>
            <a:r>
              <a:rPr lang="fr-FR" sz="2000" b="0" dirty="0">
                <a:latin typeface="Bahnschrift" panose="020B0502040204020203" pitchFamily="34" charset="0"/>
              </a:rPr>
              <a:t>de doctorat ou plus à l’Université de Poitiers 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3F7EC138-18CE-4453-93C9-5CA9BFA3A43B}"/>
              </a:ext>
            </a:extLst>
          </p:cNvPr>
          <p:cNvSpPr txBox="1"/>
          <p:nvPr/>
        </p:nvSpPr>
        <p:spPr>
          <a:xfrm>
            <a:off x="2550507" y="1265610"/>
            <a:ext cx="2310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rgbClr val="B00000"/>
                </a:solidFill>
                <a:latin typeface="Fredoka One" panose="02000000000000000000" pitchFamily="2" charset="0"/>
              </a:defRPr>
            </a:lvl1pPr>
          </a:lstStyle>
          <a:p>
            <a:r>
              <a:rPr lang="fr-FR" sz="1600" b="1" dirty="0">
                <a:solidFill>
                  <a:schemeClr val="tx1"/>
                </a:solidFill>
                <a:latin typeface="Bahnschrift" panose="020B0502040204020203" pitchFamily="34" charset="0"/>
              </a:rPr>
              <a:t>En tant que </a:t>
            </a:r>
            <a:r>
              <a:rPr lang="fr-FR" sz="1600" b="1" dirty="0" err="1">
                <a:solidFill>
                  <a:schemeClr val="tx1"/>
                </a:solidFill>
                <a:latin typeface="Bahnschrift" panose="020B0502040204020203" pitchFamily="34" charset="0"/>
              </a:rPr>
              <a:t>doctorant.e</a:t>
            </a:r>
            <a:endParaRPr lang="fr-FR" sz="1600" b="1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  <p:pic>
        <p:nvPicPr>
          <p:cNvPr id="1028" name="Picture 4" descr="Étudiant">
            <a:extLst>
              <a:ext uri="{FF2B5EF4-FFF2-40B4-BE49-F238E27FC236}">
                <a16:creationId xmlns:a16="http://schemas.microsoft.com/office/drawing/2014/main" id="{F74E4900-1B0C-487C-9939-D46267F35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663" y="1509947"/>
            <a:ext cx="543425" cy="54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ZoneTexte 59">
            <a:extLst>
              <a:ext uri="{FF2B5EF4-FFF2-40B4-BE49-F238E27FC236}">
                <a16:creationId xmlns:a16="http://schemas.microsoft.com/office/drawing/2014/main" id="{83EF4BA3-72F0-4A4B-A5CA-925D665CFB6A}"/>
              </a:ext>
            </a:extLst>
          </p:cNvPr>
          <p:cNvSpPr txBox="1"/>
          <p:nvPr/>
        </p:nvSpPr>
        <p:spPr>
          <a:xfrm>
            <a:off x="4499124" y="7386898"/>
            <a:ext cx="2408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Ma demande a été validée</a:t>
            </a:r>
            <a:r>
              <a:rPr lang="fr-FR" sz="1400" b="1" dirty="0">
                <a:latin typeface="Bahnschrift Light SemiCondensed" panose="020B0502040204020203" pitchFamily="34" charset="0"/>
              </a:rPr>
              <a:t>, je finalise mon inscription </a:t>
            </a:r>
            <a:r>
              <a:rPr lang="fr-FR" sz="1400" dirty="0">
                <a:latin typeface="Bahnschrift Light SemiCondensed" panose="020B0502040204020203" pitchFamily="34" charset="0"/>
              </a:rPr>
              <a:t>(paiement des droits d’inscription et CVEC) selon la procédure que j’ai reçu par mail.</a:t>
            </a:r>
          </a:p>
        </p:txBody>
      </p: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85972FE-4729-4E67-824F-B736C570B78E}"/>
              </a:ext>
            </a:extLst>
          </p:cNvPr>
          <p:cNvGrpSpPr/>
          <p:nvPr/>
        </p:nvGrpSpPr>
        <p:grpSpPr>
          <a:xfrm>
            <a:off x="3950635" y="7168367"/>
            <a:ext cx="665381" cy="707886"/>
            <a:chOff x="3950635" y="7168367"/>
            <a:chExt cx="665381" cy="707886"/>
          </a:xfrm>
        </p:grpSpPr>
        <p:sp>
          <p:nvSpPr>
            <p:cNvPr id="62" name="Forme libre : forme 61">
              <a:extLst>
                <a:ext uri="{FF2B5EF4-FFF2-40B4-BE49-F238E27FC236}">
                  <a16:creationId xmlns:a16="http://schemas.microsoft.com/office/drawing/2014/main" id="{37A0F546-C168-4F3C-A0A2-06FCCE7CB17D}"/>
                </a:ext>
              </a:extLst>
            </p:cNvPr>
            <p:cNvSpPr/>
            <p:nvPr/>
          </p:nvSpPr>
          <p:spPr>
            <a:xfrm>
              <a:off x="3950635" y="7349115"/>
              <a:ext cx="502541" cy="474536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D6388A0A-D71E-4BBB-A5EB-B79E906FB054}"/>
                </a:ext>
              </a:extLst>
            </p:cNvPr>
            <p:cNvSpPr txBox="1"/>
            <p:nvPr/>
          </p:nvSpPr>
          <p:spPr>
            <a:xfrm>
              <a:off x="3976137" y="7168367"/>
              <a:ext cx="63987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7.</a:t>
              </a:r>
            </a:p>
          </p:txBody>
        </p:sp>
      </p:grpSp>
      <p:sp>
        <p:nvSpPr>
          <p:cNvPr id="54" name="Forme libre : forme 53">
            <a:extLst>
              <a:ext uri="{FF2B5EF4-FFF2-40B4-BE49-F238E27FC236}">
                <a16:creationId xmlns:a16="http://schemas.microsoft.com/office/drawing/2014/main" id="{10A7E2C7-C454-4314-913F-14BB27C25586}"/>
              </a:ext>
            </a:extLst>
          </p:cNvPr>
          <p:cNvSpPr/>
          <p:nvPr/>
        </p:nvSpPr>
        <p:spPr>
          <a:xfrm>
            <a:off x="723331" y="1965278"/>
            <a:ext cx="887105" cy="600501"/>
          </a:xfrm>
          <a:custGeom>
            <a:avLst/>
            <a:gdLst>
              <a:gd name="connsiteX0" fmla="*/ 887105 w 887105"/>
              <a:gd name="connsiteY0" fmla="*/ 0 h 600501"/>
              <a:gd name="connsiteX1" fmla="*/ 750627 w 887105"/>
              <a:gd name="connsiteY1" fmla="*/ 68238 h 600501"/>
              <a:gd name="connsiteX2" fmla="*/ 641445 w 887105"/>
              <a:gd name="connsiteY2" fmla="*/ 95534 h 600501"/>
              <a:gd name="connsiteX3" fmla="*/ 368490 w 887105"/>
              <a:gd name="connsiteY3" fmla="*/ 81886 h 600501"/>
              <a:gd name="connsiteX4" fmla="*/ 27296 w 887105"/>
              <a:gd name="connsiteY4" fmla="*/ 136477 h 600501"/>
              <a:gd name="connsiteX5" fmla="*/ 0 w 887105"/>
              <a:gd name="connsiteY5" fmla="*/ 191068 h 600501"/>
              <a:gd name="connsiteX6" fmla="*/ 13648 w 887105"/>
              <a:gd name="connsiteY6" fmla="*/ 232012 h 600501"/>
              <a:gd name="connsiteX7" fmla="*/ 81887 w 887105"/>
              <a:gd name="connsiteY7" fmla="*/ 259307 h 600501"/>
              <a:gd name="connsiteX8" fmla="*/ 177421 w 887105"/>
              <a:gd name="connsiteY8" fmla="*/ 327546 h 600501"/>
              <a:gd name="connsiteX9" fmla="*/ 191069 w 887105"/>
              <a:gd name="connsiteY9" fmla="*/ 382137 h 600501"/>
              <a:gd name="connsiteX10" fmla="*/ 136478 w 887105"/>
              <a:gd name="connsiteY10" fmla="*/ 464023 h 600501"/>
              <a:gd name="connsiteX11" fmla="*/ 95535 w 887105"/>
              <a:gd name="connsiteY11" fmla="*/ 504967 h 600501"/>
              <a:gd name="connsiteX12" fmla="*/ 68239 w 887105"/>
              <a:gd name="connsiteY12" fmla="*/ 600501 h 600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7105" h="600501">
                <a:moveTo>
                  <a:pt x="887105" y="0"/>
                </a:moveTo>
                <a:cubicBezTo>
                  <a:pt x="829611" y="34496"/>
                  <a:pt x="814171" y="48686"/>
                  <a:pt x="750627" y="68238"/>
                </a:cubicBezTo>
                <a:cubicBezTo>
                  <a:pt x="714772" y="79270"/>
                  <a:pt x="641445" y="95534"/>
                  <a:pt x="641445" y="95534"/>
                </a:cubicBezTo>
                <a:cubicBezTo>
                  <a:pt x="550460" y="90985"/>
                  <a:pt x="459589" y="81886"/>
                  <a:pt x="368490" y="81886"/>
                </a:cubicBezTo>
                <a:cubicBezTo>
                  <a:pt x="225120" y="81886"/>
                  <a:pt x="105145" y="27489"/>
                  <a:pt x="27296" y="136477"/>
                </a:cubicBezTo>
                <a:cubicBezTo>
                  <a:pt x="15471" y="153032"/>
                  <a:pt x="9099" y="172871"/>
                  <a:pt x="0" y="191068"/>
                </a:cubicBezTo>
                <a:cubicBezTo>
                  <a:pt x="4549" y="204716"/>
                  <a:pt x="2596" y="222802"/>
                  <a:pt x="13648" y="232012"/>
                </a:cubicBezTo>
                <a:cubicBezTo>
                  <a:pt x="32468" y="247696"/>
                  <a:pt x="59500" y="249357"/>
                  <a:pt x="81887" y="259307"/>
                </a:cubicBezTo>
                <a:cubicBezTo>
                  <a:pt x="146554" y="288048"/>
                  <a:pt x="128910" y="279035"/>
                  <a:pt x="177421" y="327546"/>
                </a:cubicBezTo>
                <a:cubicBezTo>
                  <a:pt x="181970" y="345743"/>
                  <a:pt x="191069" y="363380"/>
                  <a:pt x="191069" y="382137"/>
                </a:cubicBezTo>
                <a:cubicBezTo>
                  <a:pt x="191069" y="448731"/>
                  <a:pt x="177614" y="429742"/>
                  <a:pt x="136478" y="464023"/>
                </a:cubicBezTo>
                <a:cubicBezTo>
                  <a:pt x="121651" y="476379"/>
                  <a:pt x="109183" y="491319"/>
                  <a:pt x="95535" y="504967"/>
                </a:cubicBezTo>
                <a:cubicBezTo>
                  <a:pt x="75955" y="563704"/>
                  <a:pt x="85376" y="531954"/>
                  <a:pt x="68239" y="600501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Forme libre : forme 56">
            <a:extLst>
              <a:ext uri="{FF2B5EF4-FFF2-40B4-BE49-F238E27FC236}">
                <a16:creationId xmlns:a16="http://schemas.microsoft.com/office/drawing/2014/main" id="{BA48AB6D-EADD-4CFF-8346-F827ED9277D7}"/>
              </a:ext>
            </a:extLst>
          </p:cNvPr>
          <p:cNvSpPr/>
          <p:nvPr/>
        </p:nvSpPr>
        <p:spPr>
          <a:xfrm>
            <a:off x="941696" y="3016155"/>
            <a:ext cx="2811438" cy="430948"/>
          </a:xfrm>
          <a:custGeom>
            <a:avLst/>
            <a:gdLst>
              <a:gd name="connsiteX0" fmla="*/ 0 w 2811438"/>
              <a:gd name="connsiteY0" fmla="*/ 0 h 430948"/>
              <a:gd name="connsiteX1" fmla="*/ 177420 w 2811438"/>
              <a:gd name="connsiteY1" fmla="*/ 109182 h 430948"/>
              <a:gd name="connsiteX2" fmla="*/ 218364 w 2811438"/>
              <a:gd name="connsiteY2" fmla="*/ 150126 h 430948"/>
              <a:gd name="connsiteX3" fmla="*/ 286603 w 2811438"/>
              <a:gd name="connsiteY3" fmla="*/ 177421 h 430948"/>
              <a:gd name="connsiteX4" fmla="*/ 464023 w 2811438"/>
              <a:gd name="connsiteY4" fmla="*/ 204717 h 430948"/>
              <a:gd name="connsiteX5" fmla="*/ 941695 w 2811438"/>
              <a:gd name="connsiteY5" fmla="*/ 191069 h 430948"/>
              <a:gd name="connsiteX6" fmla="*/ 1023582 w 2811438"/>
              <a:gd name="connsiteY6" fmla="*/ 177421 h 430948"/>
              <a:gd name="connsiteX7" fmla="*/ 1173707 w 2811438"/>
              <a:gd name="connsiteY7" fmla="*/ 163773 h 430948"/>
              <a:gd name="connsiteX8" fmla="*/ 1337480 w 2811438"/>
              <a:gd name="connsiteY8" fmla="*/ 177421 h 430948"/>
              <a:gd name="connsiteX9" fmla="*/ 1419367 w 2811438"/>
              <a:gd name="connsiteY9" fmla="*/ 218364 h 430948"/>
              <a:gd name="connsiteX10" fmla="*/ 1514901 w 2811438"/>
              <a:gd name="connsiteY10" fmla="*/ 300251 h 430948"/>
              <a:gd name="connsiteX11" fmla="*/ 1542197 w 2811438"/>
              <a:gd name="connsiteY11" fmla="*/ 341194 h 430948"/>
              <a:gd name="connsiteX12" fmla="*/ 1624083 w 2811438"/>
              <a:gd name="connsiteY12" fmla="*/ 368490 h 430948"/>
              <a:gd name="connsiteX13" fmla="*/ 1924334 w 2811438"/>
              <a:gd name="connsiteY13" fmla="*/ 300251 h 430948"/>
              <a:gd name="connsiteX14" fmla="*/ 1951629 w 2811438"/>
              <a:gd name="connsiteY14" fmla="*/ 259308 h 430948"/>
              <a:gd name="connsiteX15" fmla="*/ 1937982 w 2811438"/>
              <a:gd name="connsiteY15" fmla="*/ 204717 h 430948"/>
              <a:gd name="connsiteX16" fmla="*/ 1856095 w 2811438"/>
              <a:gd name="connsiteY16" fmla="*/ 259308 h 430948"/>
              <a:gd name="connsiteX17" fmla="*/ 1869743 w 2811438"/>
              <a:gd name="connsiteY17" fmla="*/ 409433 h 430948"/>
              <a:gd name="connsiteX18" fmla="*/ 2033516 w 2811438"/>
              <a:gd name="connsiteY18" fmla="*/ 423081 h 430948"/>
              <a:gd name="connsiteX19" fmla="*/ 2333767 w 2811438"/>
              <a:gd name="connsiteY19" fmla="*/ 395785 h 430948"/>
              <a:gd name="connsiteX20" fmla="*/ 2374710 w 2811438"/>
              <a:gd name="connsiteY20" fmla="*/ 368490 h 430948"/>
              <a:gd name="connsiteX21" fmla="*/ 2470244 w 2811438"/>
              <a:gd name="connsiteY21" fmla="*/ 341194 h 430948"/>
              <a:gd name="connsiteX22" fmla="*/ 2538483 w 2811438"/>
              <a:gd name="connsiteY22" fmla="*/ 313899 h 430948"/>
              <a:gd name="connsiteX23" fmla="*/ 2634017 w 2811438"/>
              <a:gd name="connsiteY23" fmla="*/ 341194 h 430948"/>
              <a:gd name="connsiteX24" fmla="*/ 2688608 w 2811438"/>
              <a:gd name="connsiteY24" fmla="*/ 382138 h 430948"/>
              <a:gd name="connsiteX25" fmla="*/ 2811438 w 2811438"/>
              <a:gd name="connsiteY25" fmla="*/ 395785 h 430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811438" h="430948">
                <a:moveTo>
                  <a:pt x="0" y="0"/>
                </a:moveTo>
                <a:cubicBezTo>
                  <a:pt x="81579" y="32633"/>
                  <a:pt x="102300" y="34062"/>
                  <a:pt x="177420" y="109182"/>
                </a:cubicBezTo>
                <a:cubicBezTo>
                  <a:pt x="191068" y="122830"/>
                  <a:pt x="201997" y="139896"/>
                  <a:pt x="218364" y="150126"/>
                </a:cubicBezTo>
                <a:cubicBezTo>
                  <a:pt x="239139" y="163110"/>
                  <a:pt x="263664" y="168819"/>
                  <a:pt x="286603" y="177421"/>
                </a:cubicBezTo>
                <a:cubicBezTo>
                  <a:pt x="358147" y="204250"/>
                  <a:pt x="353822" y="193697"/>
                  <a:pt x="464023" y="204717"/>
                </a:cubicBezTo>
                <a:cubicBezTo>
                  <a:pt x="623247" y="200168"/>
                  <a:pt x="782595" y="198830"/>
                  <a:pt x="941695" y="191069"/>
                </a:cubicBezTo>
                <a:cubicBezTo>
                  <a:pt x="969334" y="189721"/>
                  <a:pt x="996099" y="180654"/>
                  <a:pt x="1023582" y="177421"/>
                </a:cubicBezTo>
                <a:cubicBezTo>
                  <a:pt x="1073486" y="171550"/>
                  <a:pt x="1123665" y="168322"/>
                  <a:pt x="1173707" y="163773"/>
                </a:cubicBezTo>
                <a:cubicBezTo>
                  <a:pt x="1228298" y="168322"/>
                  <a:pt x="1284004" y="165538"/>
                  <a:pt x="1337480" y="177421"/>
                </a:cubicBezTo>
                <a:cubicBezTo>
                  <a:pt x="1367271" y="184041"/>
                  <a:pt x="1393199" y="202663"/>
                  <a:pt x="1419367" y="218364"/>
                </a:cubicBezTo>
                <a:cubicBezTo>
                  <a:pt x="1449487" y="236436"/>
                  <a:pt x="1491739" y="272457"/>
                  <a:pt x="1514901" y="300251"/>
                </a:cubicBezTo>
                <a:cubicBezTo>
                  <a:pt x="1525402" y="312852"/>
                  <a:pt x="1528288" y="332501"/>
                  <a:pt x="1542197" y="341194"/>
                </a:cubicBezTo>
                <a:cubicBezTo>
                  <a:pt x="1566595" y="356443"/>
                  <a:pt x="1596788" y="359391"/>
                  <a:pt x="1624083" y="368490"/>
                </a:cubicBezTo>
                <a:cubicBezTo>
                  <a:pt x="1769586" y="352323"/>
                  <a:pt x="1837723" y="386862"/>
                  <a:pt x="1924334" y="300251"/>
                </a:cubicBezTo>
                <a:cubicBezTo>
                  <a:pt x="1935932" y="288653"/>
                  <a:pt x="1942531" y="272956"/>
                  <a:pt x="1951629" y="259308"/>
                </a:cubicBezTo>
                <a:cubicBezTo>
                  <a:pt x="1947080" y="241111"/>
                  <a:pt x="1954066" y="214368"/>
                  <a:pt x="1937982" y="204717"/>
                </a:cubicBezTo>
                <a:cubicBezTo>
                  <a:pt x="1896015" y="179536"/>
                  <a:pt x="1868840" y="240191"/>
                  <a:pt x="1856095" y="259308"/>
                </a:cubicBezTo>
                <a:cubicBezTo>
                  <a:pt x="1860644" y="309350"/>
                  <a:pt x="1832821" y="375351"/>
                  <a:pt x="1869743" y="409433"/>
                </a:cubicBezTo>
                <a:cubicBezTo>
                  <a:pt x="1909996" y="446589"/>
                  <a:pt x="1978759" y="424692"/>
                  <a:pt x="2033516" y="423081"/>
                </a:cubicBezTo>
                <a:cubicBezTo>
                  <a:pt x="2133969" y="420126"/>
                  <a:pt x="2233683" y="404884"/>
                  <a:pt x="2333767" y="395785"/>
                </a:cubicBezTo>
                <a:cubicBezTo>
                  <a:pt x="2347415" y="386687"/>
                  <a:pt x="2360039" y="375825"/>
                  <a:pt x="2374710" y="368490"/>
                </a:cubicBezTo>
                <a:cubicBezTo>
                  <a:pt x="2400998" y="355346"/>
                  <a:pt x="2444006" y="349940"/>
                  <a:pt x="2470244" y="341194"/>
                </a:cubicBezTo>
                <a:cubicBezTo>
                  <a:pt x="2493485" y="333447"/>
                  <a:pt x="2515737" y="322997"/>
                  <a:pt x="2538483" y="313899"/>
                </a:cubicBezTo>
                <a:cubicBezTo>
                  <a:pt x="2570328" y="322997"/>
                  <a:pt x="2603867" y="327489"/>
                  <a:pt x="2634017" y="341194"/>
                </a:cubicBezTo>
                <a:cubicBezTo>
                  <a:pt x="2654725" y="350607"/>
                  <a:pt x="2667822" y="372900"/>
                  <a:pt x="2688608" y="382138"/>
                </a:cubicBezTo>
                <a:cubicBezTo>
                  <a:pt x="2727343" y="399354"/>
                  <a:pt x="2770793" y="395785"/>
                  <a:pt x="2811438" y="395785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9" name="Forme libre : forme 1028">
            <a:extLst>
              <a:ext uri="{FF2B5EF4-FFF2-40B4-BE49-F238E27FC236}">
                <a16:creationId xmlns:a16="http://schemas.microsoft.com/office/drawing/2014/main" id="{92BA2783-5AEB-4931-A4D4-C77B1598192D}"/>
              </a:ext>
            </a:extLst>
          </p:cNvPr>
          <p:cNvSpPr/>
          <p:nvPr/>
        </p:nvSpPr>
        <p:spPr>
          <a:xfrm rot="519872">
            <a:off x="249276" y="6766464"/>
            <a:ext cx="361950" cy="1228738"/>
          </a:xfrm>
          <a:custGeom>
            <a:avLst/>
            <a:gdLst>
              <a:gd name="connsiteX0" fmla="*/ 28575 w 361950"/>
              <a:gd name="connsiteY0" fmla="*/ 0 h 1228738"/>
              <a:gd name="connsiteX1" fmla="*/ 0 w 361950"/>
              <a:gd name="connsiteY1" fmla="*/ 57150 h 1228738"/>
              <a:gd name="connsiteX2" fmla="*/ 28575 w 361950"/>
              <a:gd name="connsiteY2" fmla="*/ 266700 h 1228738"/>
              <a:gd name="connsiteX3" fmla="*/ 66675 w 361950"/>
              <a:gd name="connsiteY3" fmla="*/ 323850 h 1228738"/>
              <a:gd name="connsiteX4" fmla="*/ 200025 w 361950"/>
              <a:gd name="connsiteY4" fmla="*/ 457200 h 1228738"/>
              <a:gd name="connsiteX5" fmla="*/ 247650 w 361950"/>
              <a:gd name="connsiteY5" fmla="*/ 466725 h 1228738"/>
              <a:gd name="connsiteX6" fmla="*/ 323850 w 361950"/>
              <a:gd name="connsiteY6" fmla="*/ 428625 h 1228738"/>
              <a:gd name="connsiteX7" fmla="*/ 304800 w 361950"/>
              <a:gd name="connsiteY7" fmla="*/ 381000 h 1228738"/>
              <a:gd name="connsiteX8" fmla="*/ 76200 w 361950"/>
              <a:gd name="connsiteY8" fmla="*/ 419100 h 1228738"/>
              <a:gd name="connsiteX9" fmla="*/ 38100 w 361950"/>
              <a:gd name="connsiteY9" fmla="*/ 447675 h 1228738"/>
              <a:gd name="connsiteX10" fmla="*/ 19050 w 361950"/>
              <a:gd name="connsiteY10" fmla="*/ 495300 h 1228738"/>
              <a:gd name="connsiteX11" fmla="*/ 38100 w 361950"/>
              <a:gd name="connsiteY11" fmla="*/ 923925 h 1228738"/>
              <a:gd name="connsiteX12" fmla="*/ 57150 w 361950"/>
              <a:gd name="connsiteY12" fmla="*/ 1000125 h 1228738"/>
              <a:gd name="connsiteX13" fmla="*/ 200025 w 361950"/>
              <a:gd name="connsiteY13" fmla="*/ 1181100 h 1228738"/>
              <a:gd name="connsiteX14" fmla="*/ 228600 w 361950"/>
              <a:gd name="connsiteY14" fmla="*/ 1200150 h 1228738"/>
              <a:gd name="connsiteX15" fmla="*/ 314325 w 361950"/>
              <a:gd name="connsiteY15" fmla="*/ 1219200 h 1228738"/>
              <a:gd name="connsiteX16" fmla="*/ 361950 w 361950"/>
              <a:gd name="connsiteY16" fmla="*/ 1228725 h 1228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61950" h="1228738">
                <a:moveTo>
                  <a:pt x="28575" y="0"/>
                </a:moveTo>
                <a:cubicBezTo>
                  <a:pt x="19050" y="19050"/>
                  <a:pt x="0" y="35851"/>
                  <a:pt x="0" y="57150"/>
                </a:cubicBezTo>
                <a:cubicBezTo>
                  <a:pt x="0" y="127646"/>
                  <a:pt x="11477" y="198308"/>
                  <a:pt x="28575" y="266700"/>
                </a:cubicBezTo>
                <a:cubicBezTo>
                  <a:pt x="34128" y="288912"/>
                  <a:pt x="53136" y="305387"/>
                  <a:pt x="66675" y="323850"/>
                </a:cubicBezTo>
                <a:cubicBezTo>
                  <a:pt x="110975" y="384259"/>
                  <a:pt x="133425" y="423900"/>
                  <a:pt x="200025" y="457200"/>
                </a:cubicBezTo>
                <a:cubicBezTo>
                  <a:pt x="214505" y="464440"/>
                  <a:pt x="231775" y="463550"/>
                  <a:pt x="247650" y="466725"/>
                </a:cubicBezTo>
                <a:cubicBezTo>
                  <a:pt x="273050" y="454025"/>
                  <a:pt x="308098" y="452254"/>
                  <a:pt x="323850" y="428625"/>
                </a:cubicBezTo>
                <a:cubicBezTo>
                  <a:pt x="333334" y="414399"/>
                  <a:pt x="321885" y="381657"/>
                  <a:pt x="304800" y="381000"/>
                </a:cubicBezTo>
                <a:cubicBezTo>
                  <a:pt x="227606" y="378031"/>
                  <a:pt x="152400" y="406400"/>
                  <a:pt x="76200" y="419100"/>
                </a:cubicBezTo>
                <a:cubicBezTo>
                  <a:pt x="63500" y="428625"/>
                  <a:pt x="47625" y="434975"/>
                  <a:pt x="38100" y="447675"/>
                </a:cubicBezTo>
                <a:cubicBezTo>
                  <a:pt x="27841" y="461353"/>
                  <a:pt x="19050" y="478202"/>
                  <a:pt x="19050" y="495300"/>
                </a:cubicBezTo>
                <a:cubicBezTo>
                  <a:pt x="19050" y="638316"/>
                  <a:pt x="27337" y="781315"/>
                  <a:pt x="38100" y="923925"/>
                </a:cubicBezTo>
                <a:cubicBezTo>
                  <a:pt x="40070" y="950032"/>
                  <a:pt x="44680" y="977104"/>
                  <a:pt x="57150" y="1000125"/>
                </a:cubicBezTo>
                <a:cubicBezTo>
                  <a:pt x="120845" y="1117716"/>
                  <a:pt x="125502" y="1127869"/>
                  <a:pt x="200025" y="1181100"/>
                </a:cubicBezTo>
                <a:cubicBezTo>
                  <a:pt x="209340" y="1187754"/>
                  <a:pt x="218361" y="1195030"/>
                  <a:pt x="228600" y="1200150"/>
                </a:cubicBezTo>
                <a:cubicBezTo>
                  <a:pt x="253316" y="1212508"/>
                  <a:pt x="289936" y="1214322"/>
                  <a:pt x="314325" y="1219200"/>
                </a:cubicBezTo>
                <a:cubicBezTo>
                  <a:pt x="365800" y="1229495"/>
                  <a:pt x="336837" y="1228725"/>
                  <a:pt x="361950" y="1228725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1" name="Forme libre : forme 1030">
            <a:extLst>
              <a:ext uri="{FF2B5EF4-FFF2-40B4-BE49-F238E27FC236}">
                <a16:creationId xmlns:a16="http://schemas.microsoft.com/office/drawing/2014/main" id="{85DD8861-97A5-40D4-8144-6491EA2E27EE}"/>
              </a:ext>
            </a:extLst>
          </p:cNvPr>
          <p:cNvSpPr/>
          <p:nvPr/>
        </p:nvSpPr>
        <p:spPr>
          <a:xfrm rot="21007950">
            <a:off x="3233761" y="7672322"/>
            <a:ext cx="704850" cy="390525"/>
          </a:xfrm>
          <a:custGeom>
            <a:avLst/>
            <a:gdLst>
              <a:gd name="connsiteX0" fmla="*/ 0 w 704850"/>
              <a:gd name="connsiteY0" fmla="*/ 390525 h 390525"/>
              <a:gd name="connsiteX1" fmla="*/ 38100 w 704850"/>
              <a:gd name="connsiteY1" fmla="*/ 342900 h 390525"/>
              <a:gd name="connsiteX2" fmla="*/ 47625 w 704850"/>
              <a:gd name="connsiteY2" fmla="*/ 304800 h 390525"/>
              <a:gd name="connsiteX3" fmla="*/ 66675 w 704850"/>
              <a:gd name="connsiteY3" fmla="*/ 114300 h 390525"/>
              <a:gd name="connsiteX4" fmla="*/ 133350 w 704850"/>
              <a:gd name="connsiteY4" fmla="*/ 47625 h 390525"/>
              <a:gd name="connsiteX5" fmla="*/ 266700 w 704850"/>
              <a:gd name="connsiteY5" fmla="*/ 0 h 390525"/>
              <a:gd name="connsiteX6" fmla="*/ 466725 w 704850"/>
              <a:gd name="connsiteY6" fmla="*/ 9525 h 390525"/>
              <a:gd name="connsiteX7" fmla="*/ 533400 w 704850"/>
              <a:gd name="connsiteY7" fmla="*/ 38100 h 390525"/>
              <a:gd name="connsiteX8" fmla="*/ 590550 w 704850"/>
              <a:gd name="connsiteY8" fmla="*/ 47625 h 390525"/>
              <a:gd name="connsiteX9" fmla="*/ 704850 w 704850"/>
              <a:gd name="connsiteY9" fmla="*/ 57150 h 39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4850" h="390525">
                <a:moveTo>
                  <a:pt x="0" y="390525"/>
                </a:moveTo>
                <a:cubicBezTo>
                  <a:pt x="12700" y="374650"/>
                  <a:pt x="28227" y="360672"/>
                  <a:pt x="38100" y="342900"/>
                </a:cubicBezTo>
                <a:cubicBezTo>
                  <a:pt x="44457" y="331457"/>
                  <a:pt x="46001" y="317790"/>
                  <a:pt x="47625" y="304800"/>
                </a:cubicBezTo>
                <a:cubicBezTo>
                  <a:pt x="55540" y="241476"/>
                  <a:pt x="46494" y="174842"/>
                  <a:pt x="66675" y="114300"/>
                </a:cubicBezTo>
                <a:cubicBezTo>
                  <a:pt x="76614" y="84482"/>
                  <a:pt x="108635" y="67044"/>
                  <a:pt x="133350" y="47625"/>
                </a:cubicBezTo>
                <a:cubicBezTo>
                  <a:pt x="190795" y="2490"/>
                  <a:pt x="199876" y="9546"/>
                  <a:pt x="266700" y="0"/>
                </a:cubicBezTo>
                <a:cubicBezTo>
                  <a:pt x="333375" y="3175"/>
                  <a:pt x="400187" y="4202"/>
                  <a:pt x="466725" y="9525"/>
                </a:cubicBezTo>
                <a:cubicBezTo>
                  <a:pt x="542296" y="15571"/>
                  <a:pt x="470877" y="17259"/>
                  <a:pt x="533400" y="38100"/>
                </a:cubicBezTo>
                <a:cubicBezTo>
                  <a:pt x="551722" y="44207"/>
                  <a:pt x="571549" y="44170"/>
                  <a:pt x="590550" y="47625"/>
                </a:cubicBezTo>
                <a:cubicBezTo>
                  <a:pt x="666910" y="61509"/>
                  <a:pt x="612456" y="57150"/>
                  <a:pt x="704850" y="5715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120E23B3-68D8-4C3E-B017-3A17ADFA36AB}"/>
              </a:ext>
            </a:extLst>
          </p:cNvPr>
          <p:cNvSpPr txBox="1"/>
          <p:nvPr/>
        </p:nvSpPr>
        <p:spPr>
          <a:xfrm>
            <a:off x="1111234" y="8293878"/>
            <a:ext cx="22399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fr-FR" sz="1200" dirty="0">
                <a:latin typeface="Bahnschrift Light SemiCondensed" panose="020B0502040204020203" pitchFamily="34" charset="0"/>
              </a:rPr>
              <a:t>En cas de validation, il m’informe de la procédure de finalisation de mon inscription.</a:t>
            </a:r>
          </a:p>
          <a:p>
            <a: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fr-FR" sz="1200" dirty="0">
                <a:latin typeface="Bahnschrift Light SemiCondensed" panose="020B0502040204020203" pitchFamily="34" charset="0"/>
              </a:rPr>
              <a:t>En cas de refus, un motif de refus m’est précisé.</a:t>
            </a:r>
          </a:p>
        </p:txBody>
      </p:sp>
      <p:pic>
        <p:nvPicPr>
          <p:cNvPr id="1054" name="Picture 12" descr="facture ">
            <a:extLst>
              <a:ext uri="{FF2B5EF4-FFF2-40B4-BE49-F238E27FC236}">
                <a16:creationId xmlns:a16="http://schemas.microsoft.com/office/drawing/2014/main" id="{64986BEC-FD7E-4EE5-91C5-EDEF554CB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787" y="7906057"/>
            <a:ext cx="572995" cy="57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ZoneTexte 51">
            <a:extLst>
              <a:ext uri="{FF2B5EF4-FFF2-40B4-BE49-F238E27FC236}">
                <a16:creationId xmlns:a16="http://schemas.microsoft.com/office/drawing/2014/main" id="{85FA799E-1D30-461A-96F4-DE8AEDC514C9}"/>
              </a:ext>
            </a:extLst>
          </p:cNvPr>
          <p:cNvSpPr txBox="1"/>
          <p:nvPr/>
        </p:nvSpPr>
        <p:spPr>
          <a:xfrm>
            <a:off x="4333868" y="5568753"/>
            <a:ext cx="246955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  <a:defRPr sz="1200">
                <a:latin typeface="Bahnschrift Light SemiCondensed" panose="020B0502040204020203" pitchFamily="34" charset="0"/>
              </a:defRPr>
            </a:lvl1pPr>
          </a:lstStyle>
          <a:p>
            <a:pPr marL="0" indent="0">
              <a:buNone/>
            </a:pPr>
            <a:r>
              <a:rPr lang="fr-FR" dirty="0"/>
              <a:t>Pour finaliser ma demande je dois impérativement joindre </a:t>
            </a:r>
            <a:r>
              <a:rPr lang="fr-FR" b="1" dirty="0"/>
              <a:t>le compte rendu du Comité de Suivi Individuel </a:t>
            </a:r>
            <a:r>
              <a:rPr lang="fr-FR" dirty="0"/>
              <a:t>(CSI), validé par l’ED (avec avis sur ma réinscription).</a:t>
            </a:r>
          </a:p>
        </p:txBody>
      </p:sp>
      <p:sp>
        <p:nvSpPr>
          <p:cNvPr id="40" name="Forme libre : forme 39">
            <a:extLst>
              <a:ext uri="{FF2B5EF4-FFF2-40B4-BE49-F238E27FC236}">
                <a16:creationId xmlns:a16="http://schemas.microsoft.com/office/drawing/2014/main" id="{1C5245DC-1617-4029-A59E-7109E518D34F}"/>
              </a:ext>
            </a:extLst>
          </p:cNvPr>
          <p:cNvSpPr/>
          <p:nvPr/>
        </p:nvSpPr>
        <p:spPr>
          <a:xfrm>
            <a:off x="2833496" y="5542844"/>
            <a:ext cx="959571" cy="598312"/>
          </a:xfrm>
          <a:custGeom>
            <a:avLst/>
            <a:gdLst>
              <a:gd name="connsiteX0" fmla="*/ 959571 w 959571"/>
              <a:gd name="connsiteY0" fmla="*/ 0 h 598312"/>
              <a:gd name="connsiteX1" fmla="*/ 925704 w 959571"/>
              <a:gd name="connsiteY1" fmla="*/ 56445 h 598312"/>
              <a:gd name="connsiteX2" fmla="*/ 880548 w 959571"/>
              <a:gd name="connsiteY2" fmla="*/ 158045 h 598312"/>
              <a:gd name="connsiteX3" fmla="*/ 711215 w 959571"/>
              <a:gd name="connsiteY3" fmla="*/ 237067 h 598312"/>
              <a:gd name="connsiteX4" fmla="*/ 451571 w 959571"/>
              <a:gd name="connsiteY4" fmla="*/ 169334 h 598312"/>
              <a:gd name="connsiteX5" fmla="*/ 428993 w 959571"/>
              <a:gd name="connsiteY5" fmla="*/ 135467 h 598312"/>
              <a:gd name="connsiteX6" fmla="*/ 474148 w 959571"/>
              <a:gd name="connsiteY6" fmla="*/ 11289 h 598312"/>
              <a:gd name="connsiteX7" fmla="*/ 530593 w 959571"/>
              <a:gd name="connsiteY7" fmla="*/ 56445 h 598312"/>
              <a:gd name="connsiteX8" fmla="*/ 541882 w 959571"/>
              <a:gd name="connsiteY8" fmla="*/ 90312 h 598312"/>
              <a:gd name="connsiteX9" fmla="*/ 553171 w 959571"/>
              <a:gd name="connsiteY9" fmla="*/ 158045 h 598312"/>
              <a:gd name="connsiteX10" fmla="*/ 541882 w 959571"/>
              <a:gd name="connsiteY10" fmla="*/ 191912 h 598312"/>
              <a:gd name="connsiteX11" fmla="*/ 508015 w 959571"/>
              <a:gd name="connsiteY11" fmla="*/ 225778 h 598312"/>
              <a:gd name="connsiteX12" fmla="*/ 428993 w 959571"/>
              <a:gd name="connsiteY12" fmla="*/ 282223 h 598312"/>
              <a:gd name="connsiteX13" fmla="*/ 282237 w 959571"/>
              <a:gd name="connsiteY13" fmla="*/ 327378 h 598312"/>
              <a:gd name="connsiteX14" fmla="*/ 203215 w 959571"/>
              <a:gd name="connsiteY14" fmla="*/ 338667 h 598312"/>
              <a:gd name="connsiteX15" fmla="*/ 67748 w 959571"/>
              <a:gd name="connsiteY15" fmla="*/ 428978 h 598312"/>
              <a:gd name="connsiteX16" fmla="*/ 11304 w 959571"/>
              <a:gd name="connsiteY16" fmla="*/ 541867 h 598312"/>
              <a:gd name="connsiteX17" fmla="*/ 15 w 959571"/>
              <a:gd name="connsiteY17" fmla="*/ 598312 h 598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59571" h="598312">
                <a:moveTo>
                  <a:pt x="959571" y="0"/>
                </a:moveTo>
                <a:cubicBezTo>
                  <a:pt x="948282" y="18815"/>
                  <a:pt x="935517" y="36820"/>
                  <a:pt x="925704" y="56445"/>
                </a:cubicBezTo>
                <a:cubicBezTo>
                  <a:pt x="909130" y="89593"/>
                  <a:pt x="904667" y="129906"/>
                  <a:pt x="880548" y="158045"/>
                </a:cubicBezTo>
                <a:cubicBezTo>
                  <a:pt x="836820" y="209061"/>
                  <a:pt x="770496" y="220129"/>
                  <a:pt x="711215" y="237067"/>
                </a:cubicBezTo>
                <a:cubicBezTo>
                  <a:pt x="526464" y="217619"/>
                  <a:pt x="532488" y="263737"/>
                  <a:pt x="451571" y="169334"/>
                </a:cubicBezTo>
                <a:cubicBezTo>
                  <a:pt x="442741" y="159033"/>
                  <a:pt x="436519" y="146756"/>
                  <a:pt x="428993" y="135467"/>
                </a:cubicBezTo>
                <a:cubicBezTo>
                  <a:pt x="444045" y="94074"/>
                  <a:pt x="439381" y="38330"/>
                  <a:pt x="474148" y="11289"/>
                </a:cubicBezTo>
                <a:cubicBezTo>
                  <a:pt x="493167" y="-3504"/>
                  <a:pt x="514912" y="38151"/>
                  <a:pt x="530593" y="56445"/>
                </a:cubicBezTo>
                <a:cubicBezTo>
                  <a:pt x="538337" y="65480"/>
                  <a:pt x="539301" y="78696"/>
                  <a:pt x="541882" y="90312"/>
                </a:cubicBezTo>
                <a:cubicBezTo>
                  <a:pt x="546847" y="112656"/>
                  <a:pt x="549408" y="135467"/>
                  <a:pt x="553171" y="158045"/>
                </a:cubicBezTo>
                <a:cubicBezTo>
                  <a:pt x="549408" y="169334"/>
                  <a:pt x="548483" y="182011"/>
                  <a:pt x="541882" y="191912"/>
                </a:cubicBezTo>
                <a:cubicBezTo>
                  <a:pt x="533026" y="205195"/>
                  <a:pt x="520481" y="215805"/>
                  <a:pt x="508015" y="225778"/>
                </a:cubicBezTo>
                <a:cubicBezTo>
                  <a:pt x="482738" y="246000"/>
                  <a:pt x="457494" y="266876"/>
                  <a:pt x="428993" y="282223"/>
                </a:cubicBezTo>
                <a:cubicBezTo>
                  <a:pt x="414084" y="290251"/>
                  <a:pt x="293420" y="324982"/>
                  <a:pt x="282237" y="327378"/>
                </a:cubicBezTo>
                <a:cubicBezTo>
                  <a:pt x="256220" y="332953"/>
                  <a:pt x="229556" y="334904"/>
                  <a:pt x="203215" y="338667"/>
                </a:cubicBezTo>
                <a:cubicBezTo>
                  <a:pt x="155146" y="362702"/>
                  <a:pt x="101374" y="383125"/>
                  <a:pt x="67748" y="428978"/>
                </a:cubicBezTo>
                <a:cubicBezTo>
                  <a:pt x="42869" y="462904"/>
                  <a:pt x="11304" y="541867"/>
                  <a:pt x="11304" y="541867"/>
                </a:cubicBezTo>
                <a:cubicBezTo>
                  <a:pt x="-898" y="590674"/>
                  <a:pt x="15" y="571508"/>
                  <a:pt x="15" y="598312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Forme libre : forme 47">
            <a:extLst>
              <a:ext uri="{FF2B5EF4-FFF2-40B4-BE49-F238E27FC236}">
                <a16:creationId xmlns:a16="http://schemas.microsoft.com/office/drawing/2014/main" id="{61C4B0E1-6364-4997-8225-A80151E95C69}"/>
              </a:ext>
            </a:extLst>
          </p:cNvPr>
          <p:cNvSpPr/>
          <p:nvPr/>
        </p:nvSpPr>
        <p:spPr>
          <a:xfrm>
            <a:off x="2654710" y="3561735"/>
            <a:ext cx="1513444" cy="722671"/>
          </a:xfrm>
          <a:custGeom>
            <a:avLst/>
            <a:gdLst>
              <a:gd name="connsiteX0" fmla="*/ 1460090 w 1513444"/>
              <a:gd name="connsiteY0" fmla="*/ 0 h 722671"/>
              <a:gd name="connsiteX1" fmla="*/ 1489587 w 1513444"/>
              <a:gd name="connsiteY1" fmla="*/ 36871 h 722671"/>
              <a:gd name="connsiteX2" fmla="*/ 1504335 w 1513444"/>
              <a:gd name="connsiteY2" fmla="*/ 58994 h 722671"/>
              <a:gd name="connsiteX3" fmla="*/ 1511709 w 1513444"/>
              <a:gd name="connsiteY3" fmla="*/ 110613 h 722671"/>
              <a:gd name="connsiteX4" fmla="*/ 1504335 w 1513444"/>
              <a:gd name="connsiteY4" fmla="*/ 353962 h 722671"/>
              <a:gd name="connsiteX5" fmla="*/ 1445342 w 1513444"/>
              <a:gd name="connsiteY5" fmla="*/ 427704 h 722671"/>
              <a:gd name="connsiteX6" fmla="*/ 1386348 w 1513444"/>
              <a:gd name="connsiteY6" fmla="*/ 486697 h 722671"/>
              <a:gd name="connsiteX7" fmla="*/ 1179871 w 1513444"/>
              <a:gd name="connsiteY7" fmla="*/ 589936 h 722671"/>
              <a:gd name="connsiteX8" fmla="*/ 833284 w 1513444"/>
              <a:gd name="connsiteY8" fmla="*/ 671052 h 722671"/>
              <a:gd name="connsiteX9" fmla="*/ 405580 w 1513444"/>
              <a:gd name="connsiteY9" fmla="*/ 693175 h 722671"/>
              <a:gd name="connsiteX10" fmla="*/ 88490 w 1513444"/>
              <a:gd name="connsiteY10" fmla="*/ 700549 h 722671"/>
              <a:gd name="connsiteX11" fmla="*/ 7374 w 1513444"/>
              <a:gd name="connsiteY11" fmla="*/ 715297 h 722671"/>
              <a:gd name="connsiteX12" fmla="*/ 0 w 1513444"/>
              <a:gd name="connsiteY12" fmla="*/ 722671 h 722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13444" h="722671">
                <a:moveTo>
                  <a:pt x="1460090" y="0"/>
                </a:moveTo>
                <a:cubicBezTo>
                  <a:pt x="1469922" y="12290"/>
                  <a:pt x="1480143" y="24279"/>
                  <a:pt x="1489587" y="36871"/>
                </a:cubicBezTo>
                <a:cubicBezTo>
                  <a:pt x="1494905" y="43961"/>
                  <a:pt x="1501788" y="50505"/>
                  <a:pt x="1504335" y="58994"/>
                </a:cubicBezTo>
                <a:cubicBezTo>
                  <a:pt x="1509329" y="75642"/>
                  <a:pt x="1509251" y="93407"/>
                  <a:pt x="1511709" y="110613"/>
                </a:cubicBezTo>
                <a:cubicBezTo>
                  <a:pt x="1509251" y="191729"/>
                  <a:pt x="1520960" y="274530"/>
                  <a:pt x="1504335" y="353962"/>
                </a:cubicBezTo>
                <a:cubicBezTo>
                  <a:pt x="1497886" y="384773"/>
                  <a:pt x="1466255" y="404177"/>
                  <a:pt x="1445342" y="427704"/>
                </a:cubicBezTo>
                <a:cubicBezTo>
                  <a:pt x="1426866" y="448489"/>
                  <a:pt x="1408175" y="469465"/>
                  <a:pt x="1386348" y="486697"/>
                </a:cubicBezTo>
                <a:cubicBezTo>
                  <a:pt x="1324942" y="535175"/>
                  <a:pt x="1253317" y="564755"/>
                  <a:pt x="1179871" y="589936"/>
                </a:cubicBezTo>
                <a:cubicBezTo>
                  <a:pt x="1094069" y="619354"/>
                  <a:pt x="906521" y="660202"/>
                  <a:pt x="833284" y="671052"/>
                </a:cubicBezTo>
                <a:cubicBezTo>
                  <a:pt x="723995" y="687243"/>
                  <a:pt x="505241" y="690552"/>
                  <a:pt x="405580" y="693175"/>
                </a:cubicBezTo>
                <a:lnTo>
                  <a:pt x="88490" y="700549"/>
                </a:lnTo>
                <a:cubicBezTo>
                  <a:pt x="73216" y="702731"/>
                  <a:pt x="26690" y="707571"/>
                  <a:pt x="7374" y="715297"/>
                </a:cubicBezTo>
                <a:cubicBezTo>
                  <a:pt x="4146" y="716588"/>
                  <a:pt x="2458" y="720213"/>
                  <a:pt x="0" y="722671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Forme libre : forme 48">
            <a:extLst>
              <a:ext uri="{FF2B5EF4-FFF2-40B4-BE49-F238E27FC236}">
                <a16:creationId xmlns:a16="http://schemas.microsoft.com/office/drawing/2014/main" id="{818DE70C-5985-47C7-A278-A01443CFC512}"/>
              </a:ext>
            </a:extLst>
          </p:cNvPr>
          <p:cNvSpPr/>
          <p:nvPr/>
        </p:nvSpPr>
        <p:spPr>
          <a:xfrm>
            <a:off x="1946787" y="4800600"/>
            <a:ext cx="1585452" cy="353961"/>
          </a:xfrm>
          <a:custGeom>
            <a:avLst/>
            <a:gdLst>
              <a:gd name="connsiteX0" fmla="*/ 1585452 w 1585452"/>
              <a:gd name="connsiteY0" fmla="*/ 353961 h 353961"/>
              <a:gd name="connsiteX1" fmla="*/ 1548581 w 1585452"/>
              <a:gd name="connsiteY1" fmla="*/ 324465 h 353961"/>
              <a:gd name="connsiteX2" fmla="*/ 1401097 w 1585452"/>
              <a:gd name="connsiteY2" fmla="*/ 265471 h 353961"/>
              <a:gd name="connsiteX3" fmla="*/ 1342103 w 1585452"/>
              <a:gd name="connsiteY3" fmla="*/ 258097 h 353961"/>
              <a:gd name="connsiteX4" fmla="*/ 1039761 w 1585452"/>
              <a:gd name="connsiteY4" fmla="*/ 235974 h 353961"/>
              <a:gd name="connsiteX5" fmla="*/ 966019 w 1585452"/>
              <a:gd name="connsiteY5" fmla="*/ 228600 h 353961"/>
              <a:gd name="connsiteX6" fmla="*/ 626807 w 1585452"/>
              <a:gd name="connsiteY6" fmla="*/ 213852 h 353961"/>
              <a:gd name="connsiteX7" fmla="*/ 538316 w 1585452"/>
              <a:gd name="connsiteY7" fmla="*/ 206477 h 353961"/>
              <a:gd name="connsiteX8" fmla="*/ 435078 w 1585452"/>
              <a:gd name="connsiteY8" fmla="*/ 199103 h 353961"/>
              <a:gd name="connsiteX9" fmla="*/ 317090 w 1585452"/>
              <a:gd name="connsiteY9" fmla="*/ 176981 h 353961"/>
              <a:gd name="connsiteX10" fmla="*/ 140110 w 1585452"/>
              <a:gd name="connsiteY10" fmla="*/ 140110 h 353961"/>
              <a:gd name="connsiteX11" fmla="*/ 88490 w 1585452"/>
              <a:gd name="connsiteY11" fmla="*/ 117987 h 353961"/>
              <a:gd name="connsiteX12" fmla="*/ 29497 w 1585452"/>
              <a:gd name="connsiteY12" fmla="*/ 51619 h 353961"/>
              <a:gd name="connsiteX13" fmla="*/ 14748 w 1585452"/>
              <a:gd name="connsiteY13" fmla="*/ 29497 h 353961"/>
              <a:gd name="connsiteX14" fmla="*/ 0 w 1585452"/>
              <a:gd name="connsiteY14" fmla="*/ 0 h 353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85452" h="353961">
                <a:moveTo>
                  <a:pt x="1585452" y="353961"/>
                </a:moveTo>
                <a:cubicBezTo>
                  <a:pt x="1573162" y="344129"/>
                  <a:pt x="1561985" y="332714"/>
                  <a:pt x="1548581" y="324465"/>
                </a:cubicBezTo>
                <a:cubicBezTo>
                  <a:pt x="1506823" y="298768"/>
                  <a:pt x="1446740" y="276882"/>
                  <a:pt x="1401097" y="265471"/>
                </a:cubicBezTo>
                <a:cubicBezTo>
                  <a:pt x="1381871" y="260665"/>
                  <a:pt x="1361855" y="259709"/>
                  <a:pt x="1342103" y="258097"/>
                </a:cubicBezTo>
                <a:lnTo>
                  <a:pt x="1039761" y="235974"/>
                </a:lnTo>
                <a:cubicBezTo>
                  <a:pt x="1015133" y="234042"/>
                  <a:pt x="990687" y="229921"/>
                  <a:pt x="966019" y="228600"/>
                </a:cubicBezTo>
                <a:cubicBezTo>
                  <a:pt x="853004" y="222546"/>
                  <a:pt x="739833" y="219698"/>
                  <a:pt x="626807" y="213852"/>
                </a:cubicBezTo>
                <a:cubicBezTo>
                  <a:pt x="597247" y="212323"/>
                  <a:pt x="567828" y="208747"/>
                  <a:pt x="538316" y="206477"/>
                </a:cubicBezTo>
                <a:lnTo>
                  <a:pt x="435078" y="199103"/>
                </a:lnTo>
                <a:cubicBezTo>
                  <a:pt x="395749" y="191729"/>
                  <a:pt x="356122" y="185795"/>
                  <a:pt x="317090" y="176981"/>
                </a:cubicBezTo>
                <a:cubicBezTo>
                  <a:pt x="137897" y="136518"/>
                  <a:pt x="271862" y="154749"/>
                  <a:pt x="140110" y="140110"/>
                </a:cubicBezTo>
                <a:cubicBezTo>
                  <a:pt x="122903" y="132736"/>
                  <a:pt x="104066" y="128371"/>
                  <a:pt x="88490" y="117987"/>
                </a:cubicBezTo>
                <a:cubicBezTo>
                  <a:pt x="67820" y="104207"/>
                  <a:pt x="44447" y="72548"/>
                  <a:pt x="29497" y="51619"/>
                </a:cubicBezTo>
                <a:cubicBezTo>
                  <a:pt x="24346" y="44407"/>
                  <a:pt x="19145" y="37192"/>
                  <a:pt x="14748" y="29497"/>
                </a:cubicBezTo>
                <a:cubicBezTo>
                  <a:pt x="9294" y="19953"/>
                  <a:pt x="0" y="0"/>
                  <a:pt x="0" y="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8" name="Image 67">
            <a:extLst>
              <a:ext uri="{FF2B5EF4-FFF2-40B4-BE49-F238E27FC236}">
                <a16:creationId xmlns:a16="http://schemas.microsoft.com/office/drawing/2014/main" id="{A6669423-2991-467B-BA7B-E9FD389F7B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16518" y="5879526"/>
            <a:ext cx="551349" cy="59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284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orme libre : forme 55">
            <a:extLst>
              <a:ext uri="{FF2B5EF4-FFF2-40B4-BE49-F238E27FC236}">
                <a16:creationId xmlns:a16="http://schemas.microsoft.com/office/drawing/2014/main" id="{01985E43-57D8-4A44-B8A1-C73A89028825}"/>
              </a:ext>
            </a:extLst>
          </p:cNvPr>
          <p:cNvSpPr/>
          <p:nvPr/>
        </p:nvSpPr>
        <p:spPr>
          <a:xfrm rot="5612795">
            <a:off x="186359" y="-537858"/>
            <a:ext cx="1871090" cy="2595998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rgbClr val="72D4CF"/>
          </a:solidFill>
          <a:ln>
            <a:solidFill>
              <a:srgbClr val="72D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A189047B-7834-4A78-B5BA-CF761FF0AC2C}"/>
              </a:ext>
            </a:extLst>
          </p:cNvPr>
          <p:cNvSpPr/>
          <p:nvPr/>
        </p:nvSpPr>
        <p:spPr>
          <a:xfrm>
            <a:off x="-690304" y="2631723"/>
            <a:ext cx="4630188" cy="1765692"/>
          </a:xfrm>
          <a:custGeom>
            <a:avLst/>
            <a:gdLst>
              <a:gd name="connsiteX0" fmla="*/ 3409441 w 4630188"/>
              <a:gd name="connsiteY0" fmla="*/ 228759 h 1666403"/>
              <a:gd name="connsiteX1" fmla="*/ 3589915 w 4630188"/>
              <a:gd name="connsiteY1" fmla="*/ 216728 h 1666403"/>
              <a:gd name="connsiteX2" fmla="*/ 4035083 w 4630188"/>
              <a:gd name="connsiteY2" fmla="*/ 216728 h 1666403"/>
              <a:gd name="connsiteX3" fmla="*/ 4359936 w 4630188"/>
              <a:gd name="connsiteY3" fmla="*/ 228759 h 1666403"/>
              <a:gd name="connsiteX4" fmla="*/ 4359936 w 4630188"/>
              <a:gd name="connsiteY4" fmla="*/ 601738 h 1666403"/>
              <a:gd name="connsiteX5" fmla="*/ 4588536 w 4630188"/>
              <a:gd name="connsiteY5" fmla="*/ 685959 h 1666403"/>
              <a:gd name="connsiteX6" fmla="*/ 4612599 w 4630188"/>
              <a:gd name="connsiteY6" fmla="*/ 986749 h 1666403"/>
              <a:gd name="connsiteX7" fmla="*/ 4396030 w 4630188"/>
              <a:gd name="connsiteY7" fmla="*/ 1119096 h 1666403"/>
              <a:gd name="connsiteX8" fmla="*/ 3686167 w 4630188"/>
              <a:gd name="connsiteY8" fmla="*/ 1119096 h 1666403"/>
              <a:gd name="connsiteX9" fmla="*/ 3072557 w 4630188"/>
              <a:gd name="connsiteY9" fmla="*/ 1275506 h 1666403"/>
              <a:gd name="connsiteX10" fmla="*/ 2567230 w 4630188"/>
              <a:gd name="connsiteY10" fmla="*/ 1203317 h 1666403"/>
              <a:gd name="connsiteX11" fmla="*/ 1905493 w 4630188"/>
              <a:gd name="connsiteY11" fmla="*/ 1275506 h 1666403"/>
              <a:gd name="connsiteX12" fmla="*/ 1135472 w 4630188"/>
              <a:gd name="connsiteY12" fmla="*/ 1167222 h 1666403"/>
              <a:gd name="connsiteX13" fmla="*/ 1039220 w 4630188"/>
              <a:gd name="connsiteY13" fmla="*/ 1540201 h 1666403"/>
              <a:gd name="connsiteX14" fmla="*/ 690304 w 4630188"/>
              <a:gd name="connsiteY14" fmla="*/ 1660517 h 1666403"/>
              <a:gd name="connsiteX15" fmla="*/ 209041 w 4630188"/>
              <a:gd name="connsiteY15" fmla="*/ 1383791 h 1666403"/>
              <a:gd name="connsiteX16" fmla="*/ 16536 w 4630188"/>
              <a:gd name="connsiteY16" fmla="*/ 541580 h 1666403"/>
              <a:gd name="connsiteX17" fmla="*/ 606083 w 4630188"/>
              <a:gd name="connsiteY17" fmla="*/ 192664 h 1666403"/>
              <a:gd name="connsiteX18" fmla="*/ 1063283 w 4630188"/>
              <a:gd name="connsiteY18" fmla="*/ 192664 h 1666403"/>
              <a:gd name="connsiteX19" fmla="*/ 1628767 w 4630188"/>
              <a:gd name="connsiteY19" fmla="*/ 159 h 1666403"/>
              <a:gd name="connsiteX20" fmla="*/ 1869399 w 4630188"/>
              <a:gd name="connsiteY20" fmla="*/ 228759 h 1666403"/>
              <a:gd name="connsiteX21" fmla="*/ 2470978 w 4630188"/>
              <a:gd name="connsiteY21" fmla="*/ 228759 h 1666403"/>
              <a:gd name="connsiteX22" fmla="*/ 3409441 w 4630188"/>
              <a:gd name="connsiteY22" fmla="*/ 228759 h 1666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630188" h="1666403">
                <a:moveTo>
                  <a:pt x="3409441" y="228759"/>
                </a:moveTo>
                <a:cubicBezTo>
                  <a:pt x="3447541" y="223746"/>
                  <a:pt x="3589915" y="216728"/>
                  <a:pt x="3589915" y="216728"/>
                </a:cubicBezTo>
                <a:cubicBezTo>
                  <a:pt x="3694189" y="214723"/>
                  <a:pt x="3906746" y="214723"/>
                  <a:pt x="4035083" y="216728"/>
                </a:cubicBezTo>
                <a:cubicBezTo>
                  <a:pt x="4163420" y="218733"/>
                  <a:pt x="4305794" y="164591"/>
                  <a:pt x="4359936" y="228759"/>
                </a:cubicBezTo>
                <a:cubicBezTo>
                  <a:pt x="4414078" y="292927"/>
                  <a:pt x="4321836" y="525538"/>
                  <a:pt x="4359936" y="601738"/>
                </a:cubicBezTo>
                <a:cubicBezTo>
                  <a:pt x="4398036" y="677938"/>
                  <a:pt x="4546426" y="621791"/>
                  <a:pt x="4588536" y="685959"/>
                </a:cubicBezTo>
                <a:cubicBezTo>
                  <a:pt x="4630647" y="750128"/>
                  <a:pt x="4644683" y="914560"/>
                  <a:pt x="4612599" y="986749"/>
                </a:cubicBezTo>
                <a:cubicBezTo>
                  <a:pt x="4580515" y="1058938"/>
                  <a:pt x="4550435" y="1097038"/>
                  <a:pt x="4396030" y="1119096"/>
                </a:cubicBezTo>
                <a:cubicBezTo>
                  <a:pt x="4241625" y="1141154"/>
                  <a:pt x="3906746" y="1093028"/>
                  <a:pt x="3686167" y="1119096"/>
                </a:cubicBezTo>
                <a:cubicBezTo>
                  <a:pt x="3465588" y="1145164"/>
                  <a:pt x="3259046" y="1261469"/>
                  <a:pt x="3072557" y="1275506"/>
                </a:cubicBezTo>
                <a:cubicBezTo>
                  <a:pt x="2886068" y="1289543"/>
                  <a:pt x="2761741" y="1203317"/>
                  <a:pt x="2567230" y="1203317"/>
                </a:cubicBezTo>
                <a:cubicBezTo>
                  <a:pt x="2372719" y="1203317"/>
                  <a:pt x="2144119" y="1281522"/>
                  <a:pt x="1905493" y="1275506"/>
                </a:cubicBezTo>
                <a:cubicBezTo>
                  <a:pt x="1666867" y="1269490"/>
                  <a:pt x="1279851" y="1123106"/>
                  <a:pt x="1135472" y="1167222"/>
                </a:cubicBezTo>
                <a:cubicBezTo>
                  <a:pt x="991093" y="1211338"/>
                  <a:pt x="1113415" y="1457985"/>
                  <a:pt x="1039220" y="1540201"/>
                </a:cubicBezTo>
                <a:cubicBezTo>
                  <a:pt x="965025" y="1622417"/>
                  <a:pt x="828667" y="1686585"/>
                  <a:pt x="690304" y="1660517"/>
                </a:cubicBezTo>
                <a:cubicBezTo>
                  <a:pt x="551941" y="1634449"/>
                  <a:pt x="321336" y="1570281"/>
                  <a:pt x="209041" y="1383791"/>
                </a:cubicBezTo>
                <a:cubicBezTo>
                  <a:pt x="96746" y="1197301"/>
                  <a:pt x="-49638" y="740101"/>
                  <a:pt x="16536" y="541580"/>
                </a:cubicBezTo>
                <a:cubicBezTo>
                  <a:pt x="82710" y="343059"/>
                  <a:pt x="431625" y="250817"/>
                  <a:pt x="606083" y="192664"/>
                </a:cubicBezTo>
                <a:cubicBezTo>
                  <a:pt x="780541" y="134511"/>
                  <a:pt x="892836" y="224748"/>
                  <a:pt x="1063283" y="192664"/>
                </a:cubicBezTo>
                <a:cubicBezTo>
                  <a:pt x="1233730" y="160580"/>
                  <a:pt x="1494414" y="-5857"/>
                  <a:pt x="1628767" y="159"/>
                </a:cubicBezTo>
                <a:cubicBezTo>
                  <a:pt x="1763120" y="6175"/>
                  <a:pt x="1729030" y="190659"/>
                  <a:pt x="1869399" y="228759"/>
                </a:cubicBezTo>
                <a:cubicBezTo>
                  <a:pt x="2009767" y="266859"/>
                  <a:pt x="2470978" y="228759"/>
                  <a:pt x="2470978" y="228759"/>
                </a:cubicBezTo>
                <a:lnTo>
                  <a:pt x="3409441" y="228759"/>
                </a:lnTo>
                <a:close/>
              </a:path>
            </a:pathLst>
          </a:custGeom>
          <a:solidFill>
            <a:srgbClr val="FFF7E1"/>
          </a:solidFill>
          <a:ln>
            <a:solidFill>
              <a:srgbClr val="FFF7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45" name="Forme libre : forme 1044">
            <a:extLst>
              <a:ext uri="{FF2B5EF4-FFF2-40B4-BE49-F238E27FC236}">
                <a16:creationId xmlns:a16="http://schemas.microsoft.com/office/drawing/2014/main" id="{7CB482F0-06B9-44D9-A815-D16A954ED0C6}"/>
              </a:ext>
            </a:extLst>
          </p:cNvPr>
          <p:cNvSpPr/>
          <p:nvPr/>
        </p:nvSpPr>
        <p:spPr>
          <a:xfrm>
            <a:off x="2616767" y="8596835"/>
            <a:ext cx="2842623" cy="715316"/>
          </a:xfrm>
          <a:custGeom>
            <a:avLst/>
            <a:gdLst>
              <a:gd name="connsiteX0" fmla="*/ 60300 w 2487286"/>
              <a:gd name="connsiteY0" fmla="*/ 351938 h 952171"/>
              <a:gd name="connsiteX1" fmla="*/ 389909 w 2487286"/>
              <a:gd name="connsiteY1" fmla="*/ 43594 h 952171"/>
              <a:gd name="connsiteX2" fmla="*/ 1346839 w 2487286"/>
              <a:gd name="connsiteY2" fmla="*/ 75492 h 952171"/>
              <a:gd name="connsiteX3" fmla="*/ 2027323 w 2487286"/>
              <a:gd name="connsiteY3" fmla="*/ 11696 h 952171"/>
              <a:gd name="connsiteX4" fmla="*/ 2484523 w 2487286"/>
              <a:gd name="connsiteY4" fmla="*/ 351938 h 952171"/>
              <a:gd name="connsiteX5" fmla="*/ 2186812 w 2487286"/>
              <a:gd name="connsiteY5" fmla="*/ 787873 h 952171"/>
              <a:gd name="connsiteX6" fmla="*/ 1559491 w 2487286"/>
              <a:gd name="connsiteY6" fmla="*/ 702813 h 952171"/>
              <a:gd name="connsiteX7" fmla="*/ 1070393 w 2487286"/>
              <a:gd name="connsiteY7" fmla="*/ 894199 h 952171"/>
              <a:gd name="connsiteX8" fmla="*/ 272951 w 2487286"/>
              <a:gd name="connsiteY8" fmla="*/ 936729 h 952171"/>
              <a:gd name="connsiteX9" fmla="*/ 17770 w 2487286"/>
              <a:gd name="connsiteY9" fmla="*/ 660282 h 952171"/>
              <a:gd name="connsiteX10" fmla="*/ 60300 w 2487286"/>
              <a:gd name="connsiteY10" fmla="*/ 351938 h 952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87286" h="952171">
                <a:moveTo>
                  <a:pt x="60300" y="351938"/>
                </a:moveTo>
                <a:cubicBezTo>
                  <a:pt x="122323" y="249157"/>
                  <a:pt x="175486" y="89668"/>
                  <a:pt x="389909" y="43594"/>
                </a:cubicBezTo>
                <a:cubicBezTo>
                  <a:pt x="604332" y="-2480"/>
                  <a:pt x="1073937" y="80808"/>
                  <a:pt x="1346839" y="75492"/>
                </a:cubicBezTo>
                <a:cubicBezTo>
                  <a:pt x="1619741" y="70176"/>
                  <a:pt x="1837709" y="-34378"/>
                  <a:pt x="2027323" y="11696"/>
                </a:cubicBezTo>
                <a:cubicBezTo>
                  <a:pt x="2216937" y="57770"/>
                  <a:pt x="2457942" y="222575"/>
                  <a:pt x="2484523" y="351938"/>
                </a:cubicBezTo>
                <a:cubicBezTo>
                  <a:pt x="2511104" y="481301"/>
                  <a:pt x="2340984" y="729394"/>
                  <a:pt x="2186812" y="787873"/>
                </a:cubicBezTo>
                <a:cubicBezTo>
                  <a:pt x="2032640" y="846352"/>
                  <a:pt x="1745561" y="685092"/>
                  <a:pt x="1559491" y="702813"/>
                </a:cubicBezTo>
                <a:cubicBezTo>
                  <a:pt x="1373421" y="720534"/>
                  <a:pt x="1284816" y="855213"/>
                  <a:pt x="1070393" y="894199"/>
                </a:cubicBezTo>
                <a:cubicBezTo>
                  <a:pt x="855970" y="933185"/>
                  <a:pt x="448388" y="975715"/>
                  <a:pt x="272951" y="936729"/>
                </a:cubicBezTo>
                <a:cubicBezTo>
                  <a:pt x="97514" y="897743"/>
                  <a:pt x="51440" y="755975"/>
                  <a:pt x="17770" y="660282"/>
                </a:cubicBezTo>
                <a:cubicBezTo>
                  <a:pt x="-15900" y="564589"/>
                  <a:pt x="-1723" y="454719"/>
                  <a:pt x="60300" y="35193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3750DD3C-AF7F-403A-898F-549411AFF455}"/>
              </a:ext>
            </a:extLst>
          </p:cNvPr>
          <p:cNvSpPr txBox="1"/>
          <p:nvPr/>
        </p:nvSpPr>
        <p:spPr>
          <a:xfrm>
            <a:off x="1069029" y="2378351"/>
            <a:ext cx="2637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me connecte à mon </a:t>
            </a:r>
            <a:r>
              <a:rPr lang="fr-FR" sz="1400" b="1" dirty="0">
                <a:latin typeface="Bahnschrift Light SemiCondensed" panose="020B0502040204020203" pitchFamily="34" charset="0"/>
              </a:rPr>
              <a:t>espace personnel </a:t>
            </a:r>
            <a:r>
              <a:rPr lang="fr-FR" sz="1400" dirty="0">
                <a:latin typeface="Bahnschrift Light SemiCondensed" panose="020B0502040204020203" pitchFamily="34" charset="0"/>
              </a:rPr>
              <a:t>sur </a:t>
            </a:r>
            <a:r>
              <a:rPr lang="fr-FR" sz="1400" dirty="0">
                <a:latin typeface="Bahnschrift Light SemiCondensed" panose="020B0502040204020203" pitchFamily="34" charset="0"/>
                <a:hlinkClick r:id="rId2"/>
              </a:rPr>
              <a:t>ADUM</a:t>
            </a:r>
            <a:r>
              <a:rPr lang="fr-FR" sz="1400" dirty="0">
                <a:latin typeface="Bahnschrift Light SemiCondensed" panose="020B0502040204020203" pitchFamily="34" charset="0"/>
              </a:rPr>
              <a:t> .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F5E6D14-7DDC-4B38-860B-57C893160DEB}"/>
              </a:ext>
            </a:extLst>
          </p:cNvPr>
          <p:cNvSpPr txBox="1"/>
          <p:nvPr/>
        </p:nvSpPr>
        <p:spPr>
          <a:xfrm>
            <a:off x="3431960" y="5162395"/>
            <a:ext cx="23480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sélectionne la </a:t>
            </a:r>
            <a:r>
              <a:rPr lang="fr-FR" sz="1400" b="1" dirty="0">
                <a:latin typeface="Bahnschrift Light SemiCondensed" panose="020B0502040204020203" pitchFamily="34" charset="0"/>
              </a:rPr>
              <a:t>demande d’inscription </a:t>
            </a:r>
            <a:r>
              <a:rPr lang="fr-FR" sz="1400" dirty="0">
                <a:latin typeface="Bahnschrift Light SemiCondensed" panose="020B0502040204020203" pitchFamily="34" charset="0"/>
              </a:rPr>
              <a:t>d’</a:t>
            </a:r>
            <a:r>
              <a:rPr lang="fr-FR" sz="1400" dirty="0" err="1">
                <a:latin typeface="Bahnschrift Light SemiCondensed" panose="020B0502040204020203" pitchFamily="34" charset="0"/>
              </a:rPr>
              <a:t>un.e</a:t>
            </a:r>
            <a:r>
              <a:rPr lang="fr-FR" sz="1400" dirty="0">
                <a:latin typeface="Bahnschrift Light SemiCondensed" panose="020B0502040204020203" pitchFamily="34" charset="0"/>
              </a:rPr>
              <a:t> </a:t>
            </a:r>
            <a:r>
              <a:rPr lang="fr-FR" sz="1400" dirty="0" err="1">
                <a:latin typeface="Bahnschrift Light SemiCondensed" panose="020B0502040204020203" pitchFamily="34" charset="0"/>
              </a:rPr>
              <a:t>doctorant.e</a:t>
            </a:r>
            <a:r>
              <a:rPr lang="fr-FR" sz="1400" dirty="0">
                <a:latin typeface="Bahnschrift Light SemiCondensed" panose="020B0502040204020203" pitchFamily="34" charset="0"/>
              </a:rPr>
              <a:t> sur mon tableau de bord.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F514DBD-A956-4C5A-96C3-B501E873EC3B}"/>
              </a:ext>
            </a:extLst>
          </p:cNvPr>
          <p:cNvSpPr txBox="1"/>
          <p:nvPr/>
        </p:nvSpPr>
        <p:spPr>
          <a:xfrm>
            <a:off x="966157" y="6666316"/>
            <a:ext cx="292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latin typeface="Bahnschrift Light SemiCondensed" panose="020B0502040204020203" pitchFamily="34" charset="0"/>
              </a:defRPr>
            </a:lvl1pPr>
          </a:lstStyle>
          <a:p>
            <a:r>
              <a:rPr lang="fr-FR" b="1" dirty="0"/>
              <a:t>Je vérifie et j’analyse </a:t>
            </a:r>
            <a:r>
              <a:rPr lang="fr-FR" dirty="0"/>
              <a:t>les informations relatives à sa demande d’inscription.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7BEEF324-69A1-4EC3-A383-442EB5A2233F}"/>
              </a:ext>
            </a:extLst>
          </p:cNvPr>
          <p:cNvSpPr txBox="1"/>
          <p:nvPr/>
        </p:nvSpPr>
        <p:spPr>
          <a:xfrm>
            <a:off x="2596759" y="7682103"/>
            <a:ext cx="3567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J’émets un avis sur la </a:t>
            </a:r>
            <a:r>
              <a:rPr lang="fr-FR" sz="1400" b="1" dirty="0">
                <a:latin typeface="Bahnschrift Light SemiCondensed" panose="020B0502040204020203" pitchFamily="34" charset="0"/>
              </a:rPr>
              <a:t>qualité du projet </a:t>
            </a:r>
            <a:r>
              <a:rPr lang="fr-FR" sz="1400" dirty="0">
                <a:latin typeface="Bahnschrift Light SemiCondensed" panose="020B0502040204020203" pitchFamily="34" charset="0"/>
              </a:rPr>
              <a:t>et les </a:t>
            </a:r>
            <a:r>
              <a:rPr lang="fr-FR" sz="1400" b="1" dirty="0">
                <a:latin typeface="Bahnschrift Light SemiCondensed" panose="020B0502040204020203" pitchFamily="34" charset="0"/>
              </a:rPr>
              <a:t>conditions de sa réalisation. </a:t>
            </a:r>
          </a:p>
          <a:p>
            <a:r>
              <a:rPr lang="fr-FR" sz="1400" dirty="0">
                <a:latin typeface="Bahnschrift Light SemiCondensed" panose="020B0502040204020203" pitchFamily="34" charset="0"/>
              </a:rPr>
              <a:t>En cas d’avis défavorable, je motive ma décision dans le champ « Avis circonstancié ».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sp>
        <p:nvSpPr>
          <p:cNvPr id="85" name="ZoneTexte 84">
            <a:extLst>
              <a:ext uri="{FF2B5EF4-FFF2-40B4-BE49-F238E27FC236}">
                <a16:creationId xmlns:a16="http://schemas.microsoft.com/office/drawing/2014/main" id="{120E23B3-68D8-4C3E-B017-3A17ADFA36AB}"/>
              </a:ext>
            </a:extLst>
          </p:cNvPr>
          <p:cNvSpPr txBox="1"/>
          <p:nvPr/>
        </p:nvSpPr>
        <p:spPr>
          <a:xfrm>
            <a:off x="2723793" y="8699339"/>
            <a:ext cx="29499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85725" algn="l"/>
              </a:tabLst>
            </a:pPr>
            <a:r>
              <a:rPr lang="fr-FR" sz="1200" dirty="0">
                <a:latin typeface="Bahnschrift Light SemiCondensed" panose="020B0502040204020203" pitchFamily="34" charset="0"/>
              </a:rPr>
              <a:t>Un mail est automatiquement envoyé à la direction de l’école doctorale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85FA799E-1D30-461A-96F4-DE8AEDC514C9}"/>
              </a:ext>
            </a:extLst>
          </p:cNvPr>
          <p:cNvSpPr txBox="1"/>
          <p:nvPr/>
        </p:nvSpPr>
        <p:spPr>
          <a:xfrm>
            <a:off x="527045" y="2865240"/>
            <a:ext cx="326506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  <a:defRPr sz="1200">
                <a:latin typeface="Bahnschrift Light SemiCondensed" panose="020B0502040204020203" pitchFamily="34" charset="0"/>
              </a:defRPr>
            </a:lvl1pPr>
          </a:lstStyle>
          <a:p>
            <a:pPr marL="0" indent="0">
              <a:buNone/>
            </a:pPr>
            <a:r>
              <a:rPr lang="fr-FR" dirty="0"/>
              <a:t>Pour obtenir l’accès à mon compte, je saisis </a:t>
            </a:r>
            <a:r>
              <a:rPr lang="fr-FR" b="1" dirty="0"/>
              <a:t>mon adresse mail professionnel</a:t>
            </a:r>
            <a:r>
              <a:rPr lang="fr-FR" dirty="0"/>
              <a:t> dans la rubrique </a:t>
            </a:r>
            <a:r>
              <a:rPr lang="fr-FR" u="sng" dirty="0">
                <a:hlinkClick r:id="rId4"/>
              </a:rPr>
              <a:t>« j’ai oublié mon mot de passe ». </a:t>
            </a:r>
            <a:r>
              <a:rPr lang="fr-FR" dirty="0"/>
              <a:t>Si je ne reçois pas de mail de réinitialisation de mot de passe, je contacte mon école doctorale.</a:t>
            </a:r>
          </a:p>
        </p:txBody>
      </p:sp>
      <p:sp>
        <p:nvSpPr>
          <p:cNvPr id="55" name="Forme libre : forme 54">
            <a:extLst>
              <a:ext uri="{FF2B5EF4-FFF2-40B4-BE49-F238E27FC236}">
                <a16:creationId xmlns:a16="http://schemas.microsoft.com/office/drawing/2014/main" id="{2A251CD7-7E4A-4542-AFD0-D53D28C83673}"/>
              </a:ext>
            </a:extLst>
          </p:cNvPr>
          <p:cNvSpPr/>
          <p:nvPr/>
        </p:nvSpPr>
        <p:spPr>
          <a:xfrm rot="4302327">
            <a:off x="5331672" y="8121208"/>
            <a:ext cx="2135906" cy="2589950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FFD9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50" name="Picture 2" descr="e-mail ">
            <a:extLst>
              <a:ext uri="{FF2B5EF4-FFF2-40B4-BE49-F238E27FC236}">
                <a16:creationId xmlns:a16="http://schemas.microsoft.com/office/drawing/2014/main" id="{4187896E-9C64-4542-8355-96D9CE74E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796" y="8548263"/>
            <a:ext cx="437206" cy="437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4" descr="compte d'utilisateur">
            <a:extLst>
              <a:ext uri="{FF2B5EF4-FFF2-40B4-BE49-F238E27FC236}">
                <a16:creationId xmlns:a16="http://schemas.microsoft.com/office/drawing/2014/main" id="{07B97B6F-A433-4E61-836B-60C2E94DE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8" y="3069709"/>
            <a:ext cx="487537" cy="48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orme libre : forme 72">
            <a:extLst>
              <a:ext uri="{FF2B5EF4-FFF2-40B4-BE49-F238E27FC236}">
                <a16:creationId xmlns:a16="http://schemas.microsoft.com/office/drawing/2014/main" id="{B7319524-C237-49C4-9385-D217027FB462}"/>
              </a:ext>
            </a:extLst>
          </p:cNvPr>
          <p:cNvSpPr/>
          <p:nvPr/>
        </p:nvSpPr>
        <p:spPr>
          <a:xfrm>
            <a:off x="361461" y="1743075"/>
            <a:ext cx="1381614" cy="657225"/>
          </a:xfrm>
          <a:custGeom>
            <a:avLst/>
            <a:gdLst>
              <a:gd name="connsiteX0" fmla="*/ 1381614 w 1381614"/>
              <a:gd name="connsiteY0" fmla="*/ 0 h 657225"/>
              <a:gd name="connsiteX1" fmla="*/ 1286364 w 1381614"/>
              <a:gd name="connsiteY1" fmla="*/ 38100 h 657225"/>
              <a:gd name="connsiteX2" fmla="*/ 1229214 w 1381614"/>
              <a:gd name="connsiteY2" fmla="*/ 57150 h 657225"/>
              <a:gd name="connsiteX3" fmla="*/ 86214 w 1381614"/>
              <a:gd name="connsiteY3" fmla="*/ 123825 h 657225"/>
              <a:gd name="connsiteX4" fmla="*/ 19539 w 1381614"/>
              <a:gd name="connsiteY4" fmla="*/ 152400 h 657225"/>
              <a:gd name="connsiteX5" fmla="*/ 489 w 1381614"/>
              <a:gd name="connsiteY5" fmla="*/ 180975 h 657225"/>
              <a:gd name="connsiteX6" fmla="*/ 114789 w 1381614"/>
              <a:gd name="connsiteY6" fmla="*/ 314325 h 657225"/>
              <a:gd name="connsiteX7" fmla="*/ 171939 w 1381614"/>
              <a:gd name="connsiteY7" fmla="*/ 371475 h 657225"/>
              <a:gd name="connsiteX8" fmla="*/ 181464 w 1381614"/>
              <a:gd name="connsiteY8" fmla="*/ 400050 h 657225"/>
              <a:gd name="connsiteX9" fmla="*/ 162414 w 1381614"/>
              <a:gd name="connsiteY9" fmla="*/ 581025 h 657225"/>
              <a:gd name="connsiteX10" fmla="*/ 190989 w 1381614"/>
              <a:gd name="connsiteY10" fmla="*/ 657225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81614" h="657225">
                <a:moveTo>
                  <a:pt x="1381614" y="0"/>
                </a:moveTo>
                <a:cubicBezTo>
                  <a:pt x="1303391" y="46934"/>
                  <a:pt x="1366760" y="16174"/>
                  <a:pt x="1286364" y="38100"/>
                </a:cubicBezTo>
                <a:cubicBezTo>
                  <a:pt x="1266991" y="43384"/>
                  <a:pt x="1249068" y="54142"/>
                  <a:pt x="1229214" y="57150"/>
                </a:cubicBezTo>
                <a:cubicBezTo>
                  <a:pt x="883444" y="109539"/>
                  <a:pt x="355272" y="112253"/>
                  <a:pt x="86214" y="123825"/>
                </a:cubicBezTo>
                <a:cubicBezTo>
                  <a:pt x="63989" y="133350"/>
                  <a:pt x="39658" y="138987"/>
                  <a:pt x="19539" y="152400"/>
                </a:cubicBezTo>
                <a:cubicBezTo>
                  <a:pt x="10014" y="158750"/>
                  <a:pt x="-2656" y="169968"/>
                  <a:pt x="489" y="180975"/>
                </a:cubicBezTo>
                <a:cubicBezTo>
                  <a:pt x="42767" y="328947"/>
                  <a:pt x="35479" y="254842"/>
                  <a:pt x="114789" y="314325"/>
                </a:cubicBezTo>
                <a:cubicBezTo>
                  <a:pt x="136342" y="330489"/>
                  <a:pt x="171939" y="371475"/>
                  <a:pt x="171939" y="371475"/>
                </a:cubicBezTo>
                <a:cubicBezTo>
                  <a:pt x="175114" y="381000"/>
                  <a:pt x="181464" y="390010"/>
                  <a:pt x="181464" y="400050"/>
                </a:cubicBezTo>
                <a:cubicBezTo>
                  <a:pt x="181464" y="532017"/>
                  <a:pt x="186032" y="510170"/>
                  <a:pt x="162414" y="581025"/>
                </a:cubicBezTo>
                <a:cubicBezTo>
                  <a:pt x="173415" y="647033"/>
                  <a:pt x="158283" y="624519"/>
                  <a:pt x="190989" y="657225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Forme libre : forme 50">
            <a:extLst>
              <a:ext uri="{FF2B5EF4-FFF2-40B4-BE49-F238E27FC236}">
                <a16:creationId xmlns:a16="http://schemas.microsoft.com/office/drawing/2014/main" id="{C03D69F3-ED57-4AC1-BB5E-9F6C69970A03}"/>
              </a:ext>
            </a:extLst>
          </p:cNvPr>
          <p:cNvSpPr/>
          <p:nvPr/>
        </p:nvSpPr>
        <p:spPr>
          <a:xfrm rot="21170569">
            <a:off x="618006" y="5416873"/>
            <a:ext cx="2425759" cy="960624"/>
          </a:xfrm>
          <a:custGeom>
            <a:avLst/>
            <a:gdLst>
              <a:gd name="connsiteX0" fmla="*/ 3387255 w 3387255"/>
              <a:gd name="connsiteY0" fmla="*/ 230588 h 604299"/>
              <a:gd name="connsiteX1" fmla="*/ 3355450 w 3387255"/>
              <a:gd name="connsiteY1" fmla="*/ 270344 h 604299"/>
              <a:gd name="connsiteX2" fmla="*/ 2973788 w 3387255"/>
              <a:gd name="connsiteY2" fmla="*/ 341906 h 604299"/>
              <a:gd name="connsiteX3" fmla="*/ 2282024 w 3387255"/>
              <a:gd name="connsiteY3" fmla="*/ 326003 h 604299"/>
              <a:gd name="connsiteX4" fmla="*/ 1701579 w 3387255"/>
              <a:gd name="connsiteY4" fmla="*/ 159026 h 604299"/>
              <a:gd name="connsiteX5" fmla="*/ 1311965 w 3387255"/>
              <a:gd name="connsiteY5" fmla="*/ 71561 h 604299"/>
              <a:gd name="connsiteX6" fmla="*/ 1105231 w 3387255"/>
              <a:gd name="connsiteY6" fmla="*/ 7951 h 604299"/>
              <a:gd name="connsiteX7" fmla="*/ 866692 w 3387255"/>
              <a:gd name="connsiteY7" fmla="*/ 0 h 604299"/>
              <a:gd name="connsiteX8" fmla="*/ 691763 w 3387255"/>
              <a:gd name="connsiteY8" fmla="*/ 7951 h 604299"/>
              <a:gd name="connsiteX9" fmla="*/ 413468 w 3387255"/>
              <a:gd name="connsiteY9" fmla="*/ 87464 h 604299"/>
              <a:gd name="connsiteX10" fmla="*/ 262393 w 3387255"/>
              <a:gd name="connsiteY10" fmla="*/ 206734 h 604299"/>
              <a:gd name="connsiteX11" fmla="*/ 127221 w 3387255"/>
              <a:gd name="connsiteY11" fmla="*/ 302149 h 604299"/>
              <a:gd name="connsiteX12" fmla="*/ 87464 w 3387255"/>
              <a:gd name="connsiteY12" fmla="*/ 333954 h 604299"/>
              <a:gd name="connsiteX13" fmla="*/ 55659 w 3387255"/>
              <a:gd name="connsiteY13" fmla="*/ 381662 h 604299"/>
              <a:gd name="connsiteX14" fmla="*/ 31805 w 3387255"/>
              <a:gd name="connsiteY14" fmla="*/ 461175 h 604299"/>
              <a:gd name="connsiteX15" fmla="*/ 23854 w 3387255"/>
              <a:gd name="connsiteY15" fmla="*/ 485029 h 604299"/>
              <a:gd name="connsiteX16" fmla="*/ 7951 w 3387255"/>
              <a:gd name="connsiteY16" fmla="*/ 508883 h 604299"/>
              <a:gd name="connsiteX17" fmla="*/ 0 w 3387255"/>
              <a:gd name="connsiteY17" fmla="*/ 604299 h 604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387255" h="604299">
                <a:moveTo>
                  <a:pt x="3387255" y="230588"/>
                </a:moveTo>
                <a:cubicBezTo>
                  <a:pt x="3376653" y="243840"/>
                  <a:pt x="3370878" y="263273"/>
                  <a:pt x="3355450" y="270344"/>
                </a:cubicBezTo>
                <a:cubicBezTo>
                  <a:pt x="3228861" y="328364"/>
                  <a:pt x="3111294" y="327173"/>
                  <a:pt x="2973788" y="341906"/>
                </a:cubicBezTo>
                <a:cubicBezTo>
                  <a:pt x="2743200" y="336605"/>
                  <a:pt x="2511741" y="346715"/>
                  <a:pt x="2282024" y="326003"/>
                </a:cubicBezTo>
                <a:cubicBezTo>
                  <a:pt x="2160910" y="315083"/>
                  <a:pt x="1808947" y="187411"/>
                  <a:pt x="1701579" y="159026"/>
                </a:cubicBezTo>
                <a:cubicBezTo>
                  <a:pt x="1572896" y="125006"/>
                  <a:pt x="1440993" y="104248"/>
                  <a:pt x="1311965" y="71561"/>
                </a:cubicBezTo>
                <a:cubicBezTo>
                  <a:pt x="1242073" y="53855"/>
                  <a:pt x="1176417" y="19392"/>
                  <a:pt x="1105231" y="7951"/>
                </a:cubicBezTo>
                <a:cubicBezTo>
                  <a:pt x="1026682" y="-4673"/>
                  <a:pt x="946205" y="2650"/>
                  <a:pt x="866692" y="0"/>
                </a:cubicBezTo>
                <a:cubicBezTo>
                  <a:pt x="808382" y="2650"/>
                  <a:pt x="749573" y="-116"/>
                  <a:pt x="691763" y="7951"/>
                </a:cubicBezTo>
                <a:cubicBezTo>
                  <a:pt x="579450" y="23623"/>
                  <a:pt x="514627" y="51336"/>
                  <a:pt x="413468" y="87464"/>
                </a:cubicBezTo>
                <a:cubicBezTo>
                  <a:pt x="363110" y="127221"/>
                  <a:pt x="313721" y="168238"/>
                  <a:pt x="262393" y="206734"/>
                </a:cubicBezTo>
                <a:cubicBezTo>
                  <a:pt x="218272" y="239825"/>
                  <a:pt x="171824" y="269710"/>
                  <a:pt x="127221" y="302149"/>
                </a:cubicBezTo>
                <a:cubicBezTo>
                  <a:pt x="113496" y="312131"/>
                  <a:pt x="98817" y="321339"/>
                  <a:pt x="87464" y="333954"/>
                </a:cubicBezTo>
                <a:cubicBezTo>
                  <a:pt x="74678" y="348160"/>
                  <a:pt x="64206" y="364567"/>
                  <a:pt x="55659" y="381662"/>
                </a:cubicBezTo>
                <a:cubicBezTo>
                  <a:pt x="43060" y="406859"/>
                  <a:pt x="39414" y="434541"/>
                  <a:pt x="31805" y="461175"/>
                </a:cubicBezTo>
                <a:cubicBezTo>
                  <a:pt x="29503" y="469234"/>
                  <a:pt x="27602" y="477532"/>
                  <a:pt x="23854" y="485029"/>
                </a:cubicBezTo>
                <a:cubicBezTo>
                  <a:pt x="19580" y="493576"/>
                  <a:pt x="9825" y="499512"/>
                  <a:pt x="7951" y="508883"/>
                </a:cubicBezTo>
                <a:cubicBezTo>
                  <a:pt x="1692" y="540179"/>
                  <a:pt x="2650" y="572494"/>
                  <a:pt x="0" y="604299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Forme libre : forme 52">
            <a:extLst>
              <a:ext uri="{FF2B5EF4-FFF2-40B4-BE49-F238E27FC236}">
                <a16:creationId xmlns:a16="http://schemas.microsoft.com/office/drawing/2014/main" id="{7C03A7E1-D7F6-4847-AC5D-0A9B84C8019A}"/>
              </a:ext>
            </a:extLst>
          </p:cNvPr>
          <p:cNvSpPr/>
          <p:nvPr/>
        </p:nvSpPr>
        <p:spPr>
          <a:xfrm>
            <a:off x="693423" y="7111218"/>
            <a:ext cx="1304014" cy="1153935"/>
          </a:xfrm>
          <a:custGeom>
            <a:avLst/>
            <a:gdLst>
              <a:gd name="connsiteX0" fmla="*/ 0 w 1304014"/>
              <a:gd name="connsiteY0" fmla="*/ 0 h 1153935"/>
              <a:gd name="connsiteX1" fmla="*/ 7952 w 1304014"/>
              <a:gd name="connsiteY1" fmla="*/ 39756 h 1153935"/>
              <a:gd name="connsiteX2" fmla="*/ 23854 w 1304014"/>
              <a:gd name="connsiteY2" fmla="*/ 286247 h 1153935"/>
              <a:gd name="connsiteX3" fmla="*/ 79513 w 1304014"/>
              <a:gd name="connsiteY3" fmla="*/ 453224 h 1153935"/>
              <a:gd name="connsiteX4" fmla="*/ 159026 w 1304014"/>
              <a:gd name="connsiteY4" fmla="*/ 596347 h 1153935"/>
              <a:gd name="connsiteX5" fmla="*/ 453225 w 1304014"/>
              <a:gd name="connsiteY5" fmla="*/ 938254 h 1153935"/>
              <a:gd name="connsiteX6" fmla="*/ 755374 w 1304014"/>
              <a:gd name="connsiteY6" fmla="*/ 1105231 h 1153935"/>
              <a:gd name="connsiteX7" fmla="*/ 866693 w 1304014"/>
              <a:gd name="connsiteY7" fmla="*/ 1129085 h 1153935"/>
              <a:gd name="connsiteX8" fmla="*/ 993913 w 1304014"/>
              <a:gd name="connsiteY8" fmla="*/ 1144987 h 1153935"/>
              <a:gd name="connsiteX9" fmla="*/ 1041621 w 1304014"/>
              <a:gd name="connsiteY9" fmla="*/ 1152939 h 1153935"/>
              <a:gd name="connsiteX10" fmla="*/ 1304014 w 1304014"/>
              <a:gd name="connsiteY10" fmla="*/ 1152939 h 1153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04014" h="1153935">
                <a:moveTo>
                  <a:pt x="0" y="0"/>
                </a:moveTo>
                <a:cubicBezTo>
                  <a:pt x="2651" y="13252"/>
                  <a:pt x="6830" y="26288"/>
                  <a:pt x="7952" y="39756"/>
                </a:cubicBezTo>
                <a:cubicBezTo>
                  <a:pt x="14790" y="121806"/>
                  <a:pt x="-2182" y="208138"/>
                  <a:pt x="23854" y="286247"/>
                </a:cubicBezTo>
                <a:cubicBezTo>
                  <a:pt x="42407" y="341906"/>
                  <a:pt x="51020" y="401937"/>
                  <a:pt x="79513" y="453224"/>
                </a:cubicBezTo>
                <a:cubicBezTo>
                  <a:pt x="106017" y="500932"/>
                  <a:pt x="128065" y="551404"/>
                  <a:pt x="159026" y="596347"/>
                </a:cubicBezTo>
                <a:cubicBezTo>
                  <a:pt x="223651" y="690158"/>
                  <a:pt x="353963" y="858204"/>
                  <a:pt x="453225" y="938254"/>
                </a:cubicBezTo>
                <a:cubicBezTo>
                  <a:pt x="495892" y="972663"/>
                  <a:pt x="732431" y="1095930"/>
                  <a:pt x="755374" y="1105231"/>
                </a:cubicBezTo>
                <a:cubicBezTo>
                  <a:pt x="790543" y="1119489"/>
                  <a:pt x="829261" y="1122846"/>
                  <a:pt x="866693" y="1129085"/>
                </a:cubicBezTo>
                <a:cubicBezTo>
                  <a:pt x="908848" y="1136111"/>
                  <a:pt x="951568" y="1139213"/>
                  <a:pt x="993913" y="1144987"/>
                </a:cubicBezTo>
                <a:cubicBezTo>
                  <a:pt x="1009887" y="1147165"/>
                  <a:pt x="1025504" y="1152526"/>
                  <a:pt x="1041621" y="1152939"/>
                </a:cubicBezTo>
                <a:cubicBezTo>
                  <a:pt x="1129057" y="1155181"/>
                  <a:pt x="1216550" y="1152939"/>
                  <a:pt x="1304014" y="1152939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4" name="Image 53">
            <a:extLst>
              <a:ext uri="{FF2B5EF4-FFF2-40B4-BE49-F238E27FC236}">
                <a16:creationId xmlns:a16="http://schemas.microsoft.com/office/drawing/2014/main" id="{743F4CAA-B1E6-4FA9-AB7F-A4065DBDD66F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0355" y="6142501"/>
            <a:ext cx="552526" cy="498180"/>
          </a:xfrm>
          <a:prstGeom prst="rect">
            <a:avLst/>
          </a:prstGeom>
        </p:spPr>
      </p:pic>
      <p:pic>
        <p:nvPicPr>
          <p:cNvPr id="57" name="Image 56">
            <a:extLst>
              <a:ext uri="{FF2B5EF4-FFF2-40B4-BE49-F238E27FC236}">
                <a16:creationId xmlns:a16="http://schemas.microsoft.com/office/drawing/2014/main" id="{BF2CFFB0-474F-4089-B2B0-0CE1FE1AAB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16155">
            <a:off x="5225139" y="5798461"/>
            <a:ext cx="458561" cy="360000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E9B70FAB-AAFE-4F63-933C-F109DC8E54E7}"/>
              </a:ext>
            </a:extLst>
          </p:cNvPr>
          <p:cNvSpPr txBox="1"/>
          <p:nvPr/>
        </p:nvSpPr>
        <p:spPr>
          <a:xfrm>
            <a:off x="1514515" y="410134"/>
            <a:ext cx="5290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/>
            </a:lvl1pPr>
          </a:lstStyle>
          <a:p>
            <a:r>
              <a:rPr lang="fr-FR" sz="2000" b="0" dirty="0">
                <a:latin typeface="Bahnschrift" panose="020B0502040204020203" pitchFamily="34" charset="0"/>
              </a:rPr>
              <a:t>Fiche pratique d’inscription en 2ème année de doctorat ou plus à l’Université de Poitiers </a:t>
            </a:r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9D4F8415-EF4E-4DA2-AA52-C875191DB7D4}"/>
              </a:ext>
            </a:extLst>
          </p:cNvPr>
          <p:cNvGrpSpPr/>
          <p:nvPr/>
        </p:nvGrpSpPr>
        <p:grpSpPr>
          <a:xfrm>
            <a:off x="401215" y="2250638"/>
            <a:ext cx="639879" cy="707886"/>
            <a:chOff x="513297" y="2409582"/>
            <a:chExt cx="639879" cy="707886"/>
          </a:xfrm>
        </p:grpSpPr>
        <p:sp>
          <p:nvSpPr>
            <p:cNvPr id="40" name="Forme libre : forme 39">
              <a:extLst>
                <a:ext uri="{FF2B5EF4-FFF2-40B4-BE49-F238E27FC236}">
                  <a16:creationId xmlns:a16="http://schemas.microsoft.com/office/drawing/2014/main" id="{2D6C9565-DC7C-4C7E-94AD-B76F79770B51}"/>
                </a:ext>
              </a:extLst>
            </p:cNvPr>
            <p:cNvSpPr/>
            <p:nvPr/>
          </p:nvSpPr>
          <p:spPr>
            <a:xfrm>
              <a:off x="567439" y="2566720"/>
              <a:ext cx="502541" cy="474536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C14F5704-BAFA-4D13-98E6-D967D4329E20}"/>
                </a:ext>
              </a:extLst>
            </p:cNvPr>
            <p:cNvSpPr txBox="1"/>
            <p:nvPr/>
          </p:nvSpPr>
          <p:spPr>
            <a:xfrm>
              <a:off x="513297" y="2409582"/>
              <a:ext cx="63987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1.</a:t>
              </a:r>
            </a:p>
          </p:txBody>
        </p: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315A5177-E21C-4A32-8B23-BDDA4C8B01C3}"/>
              </a:ext>
            </a:extLst>
          </p:cNvPr>
          <p:cNvGrpSpPr/>
          <p:nvPr/>
        </p:nvGrpSpPr>
        <p:grpSpPr>
          <a:xfrm>
            <a:off x="2912407" y="5086345"/>
            <a:ext cx="793920" cy="707886"/>
            <a:chOff x="3609976" y="2860499"/>
            <a:chExt cx="793920" cy="707886"/>
          </a:xfrm>
        </p:grpSpPr>
        <p:sp>
          <p:nvSpPr>
            <p:cNvPr id="43" name="Forme libre : forme 42">
              <a:extLst>
                <a:ext uri="{FF2B5EF4-FFF2-40B4-BE49-F238E27FC236}">
                  <a16:creationId xmlns:a16="http://schemas.microsoft.com/office/drawing/2014/main" id="{9363D42B-8CD7-4D99-9FAF-7DA4509463BB}"/>
                </a:ext>
              </a:extLst>
            </p:cNvPr>
            <p:cNvSpPr/>
            <p:nvPr/>
          </p:nvSpPr>
          <p:spPr>
            <a:xfrm>
              <a:off x="3706491" y="3014850"/>
              <a:ext cx="442947" cy="50682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6D0A3FB1-B72C-4879-BDC8-03CBC15EC079}"/>
                </a:ext>
              </a:extLst>
            </p:cNvPr>
            <p:cNvSpPr txBox="1"/>
            <p:nvPr/>
          </p:nvSpPr>
          <p:spPr>
            <a:xfrm>
              <a:off x="3609976" y="2860499"/>
              <a:ext cx="7939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3.</a:t>
              </a:r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F05C706C-9F37-4E63-B15B-16B87C285139}"/>
              </a:ext>
            </a:extLst>
          </p:cNvPr>
          <p:cNvGrpSpPr/>
          <p:nvPr/>
        </p:nvGrpSpPr>
        <p:grpSpPr>
          <a:xfrm>
            <a:off x="283250" y="6407348"/>
            <a:ext cx="853513" cy="707887"/>
            <a:chOff x="102696" y="3923344"/>
            <a:chExt cx="853513" cy="707887"/>
          </a:xfrm>
        </p:grpSpPr>
        <p:sp>
          <p:nvSpPr>
            <p:cNvPr id="48" name="Forme libre : forme 47">
              <a:extLst>
                <a:ext uri="{FF2B5EF4-FFF2-40B4-BE49-F238E27FC236}">
                  <a16:creationId xmlns:a16="http://schemas.microsoft.com/office/drawing/2014/main" id="{44263C29-38FD-46A5-A513-79C969CDC467}"/>
                </a:ext>
              </a:extLst>
            </p:cNvPr>
            <p:cNvSpPr/>
            <p:nvPr/>
          </p:nvSpPr>
          <p:spPr>
            <a:xfrm>
              <a:off x="102696" y="4136659"/>
              <a:ext cx="625964" cy="471271"/>
            </a:xfrm>
            <a:custGeom>
              <a:avLst/>
              <a:gdLst>
                <a:gd name="connsiteX0" fmla="*/ 374441 w 704047"/>
                <a:gd name="connsiteY0" fmla="*/ 1279 h 539101"/>
                <a:gd name="connsiteX1" fmla="*/ 215945 w 704047"/>
                <a:gd name="connsiteY1" fmla="*/ 37855 h 539101"/>
                <a:gd name="connsiteX2" fmla="*/ 33065 w 704047"/>
                <a:gd name="connsiteY2" fmla="*/ 159775 h 539101"/>
                <a:gd name="connsiteX3" fmla="*/ 20873 w 704047"/>
                <a:gd name="connsiteY3" fmla="*/ 379231 h 539101"/>
                <a:gd name="connsiteX4" fmla="*/ 252521 w 704047"/>
                <a:gd name="connsiteY4" fmla="*/ 525535 h 539101"/>
                <a:gd name="connsiteX5" fmla="*/ 557321 w 704047"/>
                <a:gd name="connsiteY5" fmla="*/ 513343 h 539101"/>
                <a:gd name="connsiteX6" fmla="*/ 703625 w 704047"/>
                <a:gd name="connsiteY6" fmla="*/ 354847 h 539101"/>
                <a:gd name="connsiteX7" fmla="*/ 593897 w 704047"/>
                <a:gd name="connsiteY7" fmla="*/ 74431 h 539101"/>
                <a:gd name="connsiteX8" fmla="*/ 374441 w 704047"/>
                <a:gd name="connsiteY8" fmla="*/ 1279 h 53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047" h="539101">
                  <a:moveTo>
                    <a:pt x="374441" y="1279"/>
                  </a:moveTo>
                  <a:cubicBezTo>
                    <a:pt x="311449" y="-4817"/>
                    <a:pt x="272841" y="11439"/>
                    <a:pt x="215945" y="37855"/>
                  </a:cubicBezTo>
                  <a:cubicBezTo>
                    <a:pt x="159049" y="64271"/>
                    <a:pt x="65577" y="102879"/>
                    <a:pt x="33065" y="159775"/>
                  </a:cubicBezTo>
                  <a:cubicBezTo>
                    <a:pt x="553" y="216671"/>
                    <a:pt x="-15703" y="318271"/>
                    <a:pt x="20873" y="379231"/>
                  </a:cubicBezTo>
                  <a:cubicBezTo>
                    <a:pt x="57449" y="440191"/>
                    <a:pt x="163113" y="503183"/>
                    <a:pt x="252521" y="525535"/>
                  </a:cubicBezTo>
                  <a:cubicBezTo>
                    <a:pt x="341929" y="547887"/>
                    <a:pt x="482137" y="541791"/>
                    <a:pt x="557321" y="513343"/>
                  </a:cubicBezTo>
                  <a:cubicBezTo>
                    <a:pt x="632505" y="484895"/>
                    <a:pt x="697529" y="427999"/>
                    <a:pt x="703625" y="354847"/>
                  </a:cubicBezTo>
                  <a:cubicBezTo>
                    <a:pt x="709721" y="281695"/>
                    <a:pt x="648761" y="133359"/>
                    <a:pt x="593897" y="74431"/>
                  </a:cubicBezTo>
                  <a:cubicBezTo>
                    <a:pt x="539033" y="15503"/>
                    <a:pt x="437433" y="7375"/>
                    <a:pt x="374441" y="1279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657903D5-F5D1-4C78-A1A2-0558AFBEE113}"/>
                </a:ext>
              </a:extLst>
            </p:cNvPr>
            <p:cNvSpPr txBox="1"/>
            <p:nvPr/>
          </p:nvSpPr>
          <p:spPr>
            <a:xfrm>
              <a:off x="191648" y="3923344"/>
              <a:ext cx="764561" cy="707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4.</a:t>
              </a:r>
            </a:p>
          </p:txBody>
        </p:sp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816C9636-D5EF-4ECA-81F8-E7C783FDF169}"/>
              </a:ext>
            </a:extLst>
          </p:cNvPr>
          <p:cNvGrpSpPr/>
          <p:nvPr/>
        </p:nvGrpSpPr>
        <p:grpSpPr>
          <a:xfrm>
            <a:off x="2008109" y="7818570"/>
            <a:ext cx="793918" cy="707886"/>
            <a:chOff x="3908154" y="5431064"/>
            <a:chExt cx="793918" cy="707886"/>
          </a:xfrm>
        </p:grpSpPr>
        <p:sp>
          <p:nvSpPr>
            <p:cNvPr id="59" name="Forme libre : forme 58">
              <a:extLst>
                <a:ext uri="{FF2B5EF4-FFF2-40B4-BE49-F238E27FC236}">
                  <a16:creationId xmlns:a16="http://schemas.microsoft.com/office/drawing/2014/main" id="{4C8165ED-799F-444A-9354-B95AEF15A3D2}"/>
                </a:ext>
              </a:extLst>
            </p:cNvPr>
            <p:cNvSpPr/>
            <p:nvPr/>
          </p:nvSpPr>
          <p:spPr>
            <a:xfrm>
              <a:off x="3949375" y="5481035"/>
              <a:ext cx="510747" cy="606692"/>
            </a:xfrm>
            <a:custGeom>
              <a:avLst/>
              <a:gdLst>
                <a:gd name="connsiteX0" fmla="*/ 291942 w 622578"/>
                <a:gd name="connsiteY0" fmla="*/ 17170 h 675538"/>
                <a:gd name="connsiteX1" fmla="*/ 48102 w 622578"/>
                <a:gd name="connsiteY1" fmla="*/ 187858 h 675538"/>
                <a:gd name="connsiteX2" fmla="*/ 23718 w 622578"/>
                <a:gd name="connsiteY2" fmla="*/ 517042 h 675538"/>
                <a:gd name="connsiteX3" fmla="*/ 316326 w 622578"/>
                <a:gd name="connsiteY3" fmla="*/ 675538 h 675538"/>
                <a:gd name="connsiteX4" fmla="*/ 535782 w 622578"/>
                <a:gd name="connsiteY4" fmla="*/ 517042 h 675538"/>
                <a:gd name="connsiteX5" fmla="*/ 621126 w 622578"/>
                <a:gd name="connsiteY5" fmla="*/ 224434 h 675538"/>
                <a:gd name="connsiteX6" fmla="*/ 474822 w 622578"/>
                <a:gd name="connsiteY6" fmla="*/ 29362 h 675538"/>
                <a:gd name="connsiteX7" fmla="*/ 291942 w 622578"/>
                <a:gd name="connsiteY7" fmla="*/ 17170 h 675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2578" h="675538">
                  <a:moveTo>
                    <a:pt x="291942" y="17170"/>
                  </a:moveTo>
                  <a:cubicBezTo>
                    <a:pt x="220822" y="43586"/>
                    <a:pt x="92806" y="104546"/>
                    <a:pt x="48102" y="187858"/>
                  </a:cubicBezTo>
                  <a:cubicBezTo>
                    <a:pt x="3398" y="271170"/>
                    <a:pt x="-20986" y="435762"/>
                    <a:pt x="23718" y="517042"/>
                  </a:cubicBezTo>
                  <a:cubicBezTo>
                    <a:pt x="68422" y="598322"/>
                    <a:pt x="230982" y="675538"/>
                    <a:pt x="316326" y="675538"/>
                  </a:cubicBezTo>
                  <a:cubicBezTo>
                    <a:pt x="401670" y="675538"/>
                    <a:pt x="484982" y="592226"/>
                    <a:pt x="535782" y="517042"/>
                  </a:cubicBezTo>
                  <a:cubicBezTo>
                    <a:pt x="586582" y="441858"/>
                    <a:pt x="631286" y="305714"/>
                    <a:pt x="621126" y="224434"/>
                  </a:cubicBezTo>
                  <a:cubicBezTo>
                    <a:pt x="610966" y="143154"/>
                    <a:pt x="525622" y="63906"/>
                    <a:pt x="474822" y="29362"/>
                  </a:cubicBezTo>
                  <a:cubicBezTo>
                    <a:pt x="424022" y="-5182"/>
                    <a:pt x="363062" y="-9246"/>
                    <a:pt x="291942" y="17170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BECEF05A-DB35-4448-8BF5-C2ABB41059AA}"/>
                </a:ext>
              </a:extLst>
            </p:cNvPr>
            <p:cNvSpPr txBox="1"/>
            <p:nvPr/>
          </p:nvSpPr>
          <p:spPr>
            <a:xfrm>
              <a:off x="3908154" y="5431064"/>
              <a:ext cx="7939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5.</a:t>
              </a:r>
            </a:p>
          </p:txBody>
        </p:sp>
      </p:grpSp>
      <p:sp>
        <p:nvSpPr>
          <p:cNvPr id="69" name="ZoneTexte 68">
            <a:extLst>
              <a:ext uri="{FF2B5EF4-FFF2-40B4-BE49-F238E27FC236}">
                <a16:creationId xmlns:a16="http://schemas.microsoft.com/office/drawing/2014/main" id="{08ADDAB5-8BF1-49C7-A595-1B347BF86727}"/>
              </a:ext>
            </a:extLst>
          </p:cNvPr>
          <p:cNvSpPr txBox="1"/>
          <p:nvPr/>
        </p:nvSpPr>
        <p:spPr>
          <a:xfrm>
            <a:off x="2417753" y="1443248"/>
            <a:ext cx="38696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rgbClr val="B00000"/>
                </a:solidFill>
                <a:latin typeface="Fredoka One" panose="02000000000000000000" pitchFamily="2" charset="0"/>
              </a:defRPr>
            </a:lvl1pPr>
          </a:lstStyle>
          <a:p>
            <a:pPr algn="ctr"/>
            <a:r>
              <a:rPr lang="fr-FR" sz="1600" b="1" dirty="0">
                <a:solidFill>
                  <a:schemeClr val="tx1"/>
                </a:solidFill>
                <a:latin typeface="Bahnschrift" panose="020B0502040204020203" pitchFamily="34" charset="0"/>
              </a:rPr>
              <a:t>En tant que </a:t>
            </a:r>
            <a:r>
              <a:rPr lang="fr-FR" sz="1600" b="1" dirty="0" err="1">
                <a:solidFill>
                  <a:schemeClr val="tx1"/>
                </a:solidFill>
                <a:latin typeface="Bahnschrift" panose="020B0502040204020203" pitchFamily="34" charset="0"/>
              </a:rPr>
              <a:t>Directeur.rice</a:t>
            </a:r>
            <a:r>
              <a:rPr lang="fr-FR" sz="1600" b="1" dirty="0">
                <a:solidFill>
                  <a:schemeClr val="tx1"/>
                </a:solidFill>
                <a:latin typeface="Bahnschrift" panose="020B0502040204020203" pitchFamily="34" charset="0"/>
              </a:rPr>
              <a:t> de thèse</a:t>
            </a:r>
          </a:p>
        </p:txBody>
      </p: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14063041-14CC-40B5-B694-2B5A9C7B76CB}"/>
              </a:ext>
            </a:extLst>
          </p:cNvPr>
          <p:cNvGrpSpPr/>
          <p:nvPr/>
        </p:nvGrpSpPr>
        <p:grpSpPr>
          <a:xfrm>
            <a:off x="1823491" y="1183244"/>
            <a:ext cx="925259" cy="873999"/>
            <a:chOff x="1576642" y="1229183"/>
            <a:chExt cx="925259" cy="873999"/>
          </a:xfrm>
        </p:grpSpPr>
        <p:grpSp>
          <p:nvGrpSpPr>
            <p:cNvPr id="72" name="Groupe 71">
              <a:extLst>
                <a:ext uri="{FF2B5EF4-FFF2-40B4-BE49-F238E27FC236}">
                  <a16:creationId xmlns:a16="http://schemas.microsoft.com/office/drawing/2014/main" id="{45A4F450-61C2-43C3-8EC1-2829EE34EBFF}"/>
                </a:ext>
              </a:extLst>
            </p:cNvPr>
            <p:cNvGrpSpPr/>
            <p:nvPr/>
          </p:nvGrpSpPr>
          <p:grpSpPr>
            <a:xfrm>
              <a:off x="1576642" y="1363819"/>
              <a:ext cx="925259" cy="739363"/>
              <a:chOff x="4900375" y="1745000"/>
              <a:chExt cx="1132196" cy="922137"/>
            </a:xfrm>
          </p:grpSpPr>
          <p:pic>
            <p:nvPicPr>
              <p:cNvPr id="75" name="Picture 4" descr="Étudiant">
                <a:extLst>
                  <a:ext uri="{FF2B5EF4-FFF2-40B4-BE49-F238E27FC236}">
                    <a16:creationId xmlns:a16="http://schemas.microsoft.com/office/drawing/2014/main" id="{990D5EDA-043A-47A9-990C-519AFABFD46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00375" y="1745000"/>
                <a:ext cx="539068" cy="53906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6" name="Picture 4" descr="professeur ">
                <a:extLst>
                  <a:ext uri="{FF2B5EF4-FFF2-40B4-BE49-F238E27FC236}">
                    <a16:creationId xmlns:a16="http://schemas.microsoft.com/office/drawing/2014/main" id="{73FF5D5F-B655-437D-802E-5541A716387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93503" y="1939120"/>
                <a:ext cx="539068" cy="53906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7" name="Picture 6" descr="flèche vers le bas">
                <a:extLst>
                  <a:ext uri="{FF2B5EF4-FFF2-40B4-BE49-F238E27FC236}">
                    <a16:creationId xmlns:a16="http://schemas.microsoft.com/office/drawing/2014/main" id="{9507ED0A-5E8B-451C-88DE-53804545FF1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8798104">
                <a:off x="5163124" y="2279958"/>
                <a:ext cx="387179" cy="38717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74" name="Picture 8" descr="flèche droite">
              <a:extLst>
                <a:ext uri="{FF2B5EF4-FFF2-40B4-BE49-F238E27FC236}">
                  <a16:creationId xmlns:a16="http://schemas.microsoft.com/office/drawing/2014/main" id="{A32BB82B-C4A5-4C1B-B180-F45CE23540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517305" flipV="1">
              <a:off x="1918949" y="1229183"/>
              <a:ext cx="320737" cy="3207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5" name="ZoneTexte 44">
            <a:extLst>
              <a:ext uri="{FF2B5EF4-FFF2-40B4-BE49-F238E27FC236}">
                <a16:creationId xmlns:a16="http://schemas.microsoft.com/office/drawing/2014/main" id="{B881349E-554E-4303-BB92-9B27F9E0D4F9}"/>
              </a:ext>
            </a:extLst>
          </p:cNvPr>
          <p:cNvSpPr txBox="1"/>
          <p:nvPr/>
        </p:nvSpPr>
        <p:spPr>
          <a:xfrm>
            <a:off x="4539335" y="2650172"/>
            <a:ext cx="243205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Dans la section « A Faire » de mon tableau de bord, je clique sur « </a:t>
            </a:r>
            <a:r>
              <a:rPr lang="fr-FR" sz="1400" b="1" dirty="0">
                <a:latin typeface="Bahnschrift Light SemiCondensed" panose="020B0502040204020203" pitchFamily="34" charset="0"/>
              </a:rPr>
              <a:t>je signe la charte du doctorat </a:t>
            </a:r>
            <a:r>
              <a:rPr lang="fr-FR" sz="1400" dirty="0">
                <a:latin typeface="Bahnschrift Light SemiCondensed" panose="020B0502040204020203" pitchFamily="34" charset="0"/>
              </a:rPr>
              <a:t>». 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495606C-53F5-498F-A299-8C5D18BA48D6}"/>
              </a:ext>
            </a:extLst>
          </p:cNvPr>
          <p:cNvSpPr txBox="1"/>
          <p:nvPr/>
        </p:nvSpPr>
        <p:spPr>
          <a:xfrm>
            <a:off x="4539336" y="3529291"/>
            <a:ext cx="24320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Puis je consulte les dossiers à traiter en cliquant sur « </a:t>
            </a:r>
            <a:r>
              <a:rPr lang="fr-FR" sz="1400" b="1" dirty="0">
                <a:latin typeface="Bahnschrift Light SemiCondensed" panose="020B0502040204020203" pitchFamily="34" charset="0"/>
              </a:rPr>
              <a:t>Direction de thèse – inscription : donner votre avis </a:t>
            </a:r>
            <a:r>
              <a:rPr lang="fr-FR" sz="1400" dirty="0">
                <a:latin typeface="Bahnschrift Light SemiCondensed" panose="020B0502040204020203" pitchFamily="34" charset="0"/>
              </a:rPr>
              <a:t>».</a:t>
            </a:r>
          </a:p>
        </p:txBody>
      </p: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0F81C4F2-780D-48CF-838F-4BD5DE2E04CD}"/>
              </a:ext>
            </a:extLst>
          </p:cNvPr>
          <p:cNvGrpSpPr/>
          <p:nvPr/>
        </p:nvGrpSpPr>
        <p:grpSpPr>
          <a:xfrm>
            <a:off x="4022641" y="2456790"/>
            <a:ext cx="793920" cy="707886"/>
            <a:chOff x="3609976" y="2860499"/>
            <a:chExt cx="793920" cy="707886"/>
          </a:xfrm>
        </p:grpSpPr>
        <p:sp>
          <p:nvSpPr>
            <p:cNvPr id="62" name="Forme libre : forme 61">
              <a:extLst>
                <a:ext uri="{FF2B5EF4-FFF2-40B4-BE49-F238E27FC236}">
                  <a16:creationId xmlns:a16="http://schemas.microsoft.com/office/drawing/2014/main" id="{BE0574BC-BD3D-46BE-A6A3-9185577994A7}"/>
                </a:ext>
              </a:extLst>
            </p:cNvPr>
            <p:cNvSpPr/>
            <p:nvPr/>
          </p:nvSpPr>
          <p:spPr>
            <a:xfrm>
              <a:off x="3706491" y="3014850"/>
              <a:ext cx="442947" cy="50682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33895773-EECB-456D-B1C1-76F9399ECC08}"/>
                </a:ext>
              </a:extLst>
            </p:cNvPr>
            <p:cNvSpPr txBox="1"/>
            <p:nvPr/>
          </p:nvSpPr>
          <p:spPr>
            <a:xfrm>
              <a:off x="3609976" y="2860499"/>
              <a:ext cx="7939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2.</a:t>
              </a:r>
            </a:p>
          </p:txBody>
        </p:sp>
      </p:grpSp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F57ADB25-9585-490B-9B90-EEA7FFDE302C}"/>
              </a:ext>
            </a:extLst>
          </p:cNvPr>
          <p:cNvSpPr/>
          <p:nvPr/>
        </p:nvSpPr>
        <p:spPr>
          <a:xfrm>
            <a:off x="2692400" y="2324100"/>
            <a:ext cx="1739900" cy="457964"/>
          </a:xfrm>
          <a:custGeom>
            <a:avLst/>
            <a:gdLst>
              <a:gd name="connsiteX0" fmla="*/ 0 w 1739900"/>
              <a:gd name="connsiteY0" fmla="*/ 444500 h 457964"/>
              <a:gd name="connsiteX1" fmla="*/ 76200 w 1739900"/>
              <a:gd name="connsiteY1" fmla="*/ 457200 h 457964"/>
              <a:gd name="connsiteX2" fmla="*/ 1016000 w 1739900"/>
              <a:gd name="connsiteY2" fmla="*/ 241300 h 457964"/>
              <a:gd name="connsiteX3" fmla="*/ 1320800 w 1739900"/>
              <a:gd name="connsiteY3" fmla="*/ 88900 h 457964"/>
              <a:gd name="connsiteX4" fmla="*/ 1460500 w 1739900"/>
              <a:gd name="connsiteY4" fmla="*/ 0 h 457964"/>
              <a:gd name="connsiteX5" fmla="*/ 1714500 w 1739900"/>
              <a:gd name="connsiteY5" fmla="*/ 38100 h 457964"/>
              <a:gd name="connsiteX6" fmla="*/ 1739900 w 1739900"/>
              <a:gd name="connsiteY6" fmla="*/ 114300 h 457964"/>
              <a:gd name="connsiteX7" fmla="*/ 1727200 w 1739900"/>
              <a:gd name="connsiteY7" fmla="*/ 203200 h 457964"/>
              <a:gd name="connsiteX8" fmla="*/ 1689100 w 1739900"/>
              <a:gd name="connsiteY8" fmla="*/ 266700 h 45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9900" h="457964">
                <a:moveTo>
                  <a:pt x="0" y="444500"/>
                </a:moveTo>
                <a:cubicBezTo>
                  <a:pt x="25400" y="448733"/>
                  <a:pt x="50754" y="461148"/>
                  <a:pt x="76200" y="457200"/>
                </a:cubicBezTo>
                <a:cubicBezTo>
                  <a:pt x="307671" y="421282"/>
                  <a:pt x="751838" y="350411"/>
                  <a:pt x="1016000" y="241300"/>
                </a:cubicBezTo>
                <a:cubicBezTo>
                  <a:pt x="1120989" y="197935"/>
                  <a:pt x="1233536" y="161620"/>
                  <a:pt x="1320800" y="88900"/>
                </a:cubicBezTo>
                <a:cubicBezTo>
                  <a:pt x="1414513" y="10806"/>
                  <a:pt x="1366301" y="37679"/>
                  <a:pt x="1460500" y="0"/>
                </a:cubicBezTo>
                <a:cubicBezTo>
                  <a:pt x="1545167" y="12700"/>
                  <a:pt x="1635260" y="5684"/>
                  <a:pt x="1714500" y="38100"/>
                </a:cubicBezTo>
                <a:cubicBezTo>
                  <a:pt x="1739281" y="48237"/>
                  <a:pt x="1739900" y="114300"/>
                  <a:pt x="1739900" y="114300"/>
                </a:cubicBezTo>
                <a:cubicBezTo>
                  <a:pt x="1735667" y="143933"/>
                  <a:pt x="1736666" y="174802"/>
                  <a:pt x="1727200" y="203200"/>
                </a:cubicBezTo>
                <a:cubicBezTo>
                  <a:pt x="1719394" y="226618"/>
                  <a:pt x="1689100" y="266700"/>
                  <a:pt x="1689100" y="26670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Forme libre : forme 3">
            <a:extLst>
              <a:ext uri="{FF2B5EF4-FFF2-40B4-BE49-F238E27FC236}">
                <a16:creationId xmlns:a16="http://schemas.microsoft.com/office/drawing/2014/main" id="{F41B91C4-7AB5-4039-BFE9-A63FF0FBFB5F}"/>
              </a:ext>
            </a:extLst>
          </p:cNvPr>
          <p:cNvSpPr/>
          <p:nvPr/>
        </p:nvSpPr>
        <p:spPr>
          <a:xfrm>
            <a:off x="3175000" y="4381500"/>
            <a:ext cx="1397000" cy="800100"/>
          </a:xfrm>
          <a:custGeom>
            <a:avLst/>
            <a:gdLst>
              <a:gd name="connsiteX0" fmla="*/ 1397000 w 1397000"/>
              <a:gd name="connsiteY0" fmla="*/ 0 h 800100"/>
              <a:gd name="connsiteX1" fmla="*/ 914400 w 1397000"/>
              <a:gd name="connsiteY1" fmla="*/ 254000 h 800100"/>
              <a:gd name="connsiteX2" fmla="*/ 787400 w 1397000"/>
              <a:gd name="connsiteY2" fmla="*/ 279400 h 800100"/>
              <a:gd name="connsiteX3" fmla="*/ 444500 w 1397000"/>
              <a:gd name="connsiteY3" fmla="*/ 342900 h 800100"/>
              <a:gd name="connsiteX4" fmla="*/ 304800 w 1397000"/>
              <a:gd name="connsiteY4" fmla="*/ 381000 h 800100"/>
              <a:gd name="connsiteX5" fmla="*/ 177800 w 1397000"/>
              <a:gd name="connsiteY5" fmla="*/ 457200 h 800100"/>
              <a:gd name="connsiteX6" fmla="*/ 76200 w 1397000"/>
              <a:gd name="connsiteY6" fmla="*/ 508000 h 800100"/>
              <a:gd name="connsiteX7" fmla="*/ 38100 w 1397000"/>
              <a:gd name="connsiteY7" fmla="*/ 571500 h 800100"/>
              <a:gd name="connsiteX8" fmla="*/ 0 w 1397000"/>
              <a:gd name="connsiteY8" fmla="*/ 711200 h 800100"/>
              <a:gd name="connsiteX9" fmla="*/ 12700 w 1397000"/>
              <a:gd name="connsiteY9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97000" h="800100">
                <a:moveTo>
                  <a:pt x="1397000" y="0"/>
                </a:moveTo>
                <a:cubicBezTo>
                  <a:pt x="1235190" y="94389"/>
                  <a:pt x="1091393" y="195002"/>
                  <a:pt x="914400" y="254000"/>
                </a:cubicBezTo>
                <a:cubicBezTo>
                  <a:pt x="873444" y="267652"/>
                  <a:pt x="829498" y="269832"/>
                  <a:pt x="787400" y="279400"/>
                </a:cubicBezTo>
                <a:cubicBezTo>
                  <a:pt x="520944" y="339958"/>
                  <a:pt x="750408" y="302112"/>
                  <a:pt x="444500" y="342900"/>
                </a:cubicBezTo>
                <a:cubicBezTo>
                  <a:pt x="397933" y="355600"/>
                  <a:pt x="349165" y="361987"/>
                  <a:pt x="304800" y="381000"/>
                </a:cubicBezTo>
                <a:cubicBezTo>
                  <a:pt x="259423" y="400447"/>
                  <a:pt x="220956" y="433224"/>
                  <a:pt x="177800" y="457200"/>
                </a:cubicBezTo>
                <a:cubicBezTo>
                  <a:pt x="144701" y="475588"/>
                  <a:pt x="110067" y="491067"/>
                  <a:pt x="76200" y="508000"/>
                </a:cubicBezTo>
                <a:cubicBezTo>
                  <a:pt x="63500" y="529167"/>
                  <a:pt x="49139" y="549422"/>
                  <a:pt x="38100" y="571500"/>
                </a:cubicBezTo>
                <a:cubicBezTo>
                  <a:pt x="17698" y="612304"/>
                  <a:pt x="0" y="665155"/>
                  <a:pt x="0" y="711200"/>
                </a:cubicBezTo>
                <a:cubicBezTo>
                  <a:pt x="0" y="741134"/>
                  <a:pt x="8467" y="770467"/>
                  <a:pt x="12700" y="80010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283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orme libre : forme 70">
            <a:extLst>
              <a:ext uri="{FF2B5EF4-FFF2-40B4-BE49-F238E27FC236}">
                <a16:creationId xmlns:a16="http://schemas.microsoft.com/office/drawing/2014/main" id="{451C8620-B73B-47E0-9DAB-FB4FB8876013}"/>
              </a:ext>
            </a:extLst>
          </p:cNvPr>
          <p:cNvSpPr/>
          <p:nvPr/>
        </p:nvSpPr>
        <p:spPr>
          <a:xfrm rot="11010025">
            <a:off x="-943322" y="5648482"/>
            <a:ext cx="3272032" cy="1871852"/>
          </a:xfrm>
          <a:custGeom>
            <a:avLst/>
            <a:gdLst>
              <a:gd name="connsiteX0" fmla="*/ 60300 w 2487286"/>
              <a:gd name="connsiteY0" fmla="*/ 351938 h 952171"/>
              <a:gd name="connsiteX1" fmla="*/ 389909 w 2487286"/>
              <a:gd name="connsiteY1" fmla="*/ 43594 h 952171"/>
              <a:gd name="connsiteX2" fmla="*/ 1346839 w 2487286"/>
              <a:gd name="connsiteY2" fmla="*/ 75492 h 952171"/>
              <a:gd name="connsiteX3" fmla="*/ 2027323 w 2487286"/>
              <a:gd name="connsiteY3" fmla="*/ 11696 h 952171"/>
              <a:gd name="connsiteX4" fmla="*/ 2484523 w 2487286"/>
              <a:gd name="connsiteY4" fmla="*/ 351938 h 952171"/>
              <a:gd name="connsiteX5" fmla="*/ 2186812 w 2487286"/>
              <a:gd name="connsiteY5" fmla="*/ 787873 h 952171"/>
              <a:gd name="connsiteX6" fmla="*/ 1559491 w 2487286"/>
              <a:gd name="connsiteY6" fmla="*/ 702813 h 952171"/>
              <a:gd name="connsiteX7" fmla="*/ 1070393 w 2487286"/>
              <a:gd name="connsiteY7" fmla="*/ 894199 h 952171"/>
              <a:gd name="connsiteX8" fmla="*/ 272951 w 2487286"/>
              <a:gd name="connsiteY8" fmla="*/ 936729 h 952171"/>
              <a:gd name="connsiteX9" fmla="*/ 17770 w 2487286"/>
              <a:gd name="connsiteY9" fmla="*/ 660282 h 952171"/>
              <a:gd name="connsiteX10" fmla="*/ 60300 w 2487286"/>
              <a:gd name="connsiteY10" fmla="*/ 351938 h 952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87286" h="952171">
                <a:moveTo>
                  <a:pt x="60300" y="351938"/>
                </a:moveTo>
                <a:cubicBezTo>
                  <a:pt x="122323" y="249157"/>
                  <a:pt x="175486" y="89668"/>
                  <a:pt x="389909" y="43594"/>
                </a:cubicBezTo>
                <a:cubicBezTo>
                  <a:pt x="604332" y="-2480"/>
                  <a:pt x="1073937" y="80808"/>
                  <a:pt x="1346839" y="75492"/>
                </a:cubicBezTo>
                <a:cubicBezTo>
                  <a:pt x="1619741" y="70176"/>
                  <a:pt x="1837709" y="-34378"/>
                  <a:pt x="2027323" y="11696"/>
                </a:cubicBezTo>
                <a:cubicBezTo>
                  <a:pt x="2216937" y="57770"/>
                  <a:pt x="2457942" y="222575"/>
                  <a:pt x="2484523" y="351938"/>
                </a:cubicBezTo>
                <a:cubicBezTo>
                  <a:pt x="2511104" y="481301"/>
                  <a:pt x="2340984" y="729394"/>
                  <a:pt x="2186812" y="787873"/>
                </a:cubicBezTo>
                <a:cubicBezTo>
                  <a:pt x="2032640" y="846352"/>
                  <a:pt x="1745561" y="685092"/>
                  <a:pt x="1559491" y="702813"/>
                </a:cubicBezTo>
                <a:cubicBezTo>
                  <a:pt x="1373421" y="720534"/>
                  <a:pt x="1284816" y="855213"/>
                  <a:pt x="1070393" y="894199"/>
                </a:cubicBezTo>
                <a:cubicBezTo>
                  <a:pt x="855970" y="933185"/>
                  <a:pt x="448388" y="975715"/>
                  <a:pt x="272951" y="936729"/>
                </a:cubicBezTo>
                <a:cubicBezTo>
                  <a:pt x="97514" y="897743"/>
                  <a:pt x="51440" y="755975"/>
                  <a:pt x="17770" y="660282"/>
                </a:cubicBezTo>
                <a:cubicBezTo>
                  <a:pt x="-15900" y="564589"/>
                  <a:pt x="-1723" y="454719"/>
                  <a:pt x="60300" y="35193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Forme libre : forme 16">
            <a:extLst>
              <a:ext uri="{FF2B5EF4-FFF2-40B4-BE49-F238E27FC236}">
                <a16:creationId xmlns:a16="http://schemas.microsoft.com/office/drawing/2014/main" id="{F94B2A67-DBEC-4BBF-A50F-2C008E59C36A}"/>
              </a:ext>
            </a:extLst>
          </p:cNvPr>
          <p:cNvSpPr/>
          <p:nvPr/>
        </p:nvSpPr>
        <p:spPr>
          <a:xfrm rot="16363755">
            <a:off x="4535380" y="2348716"/>
            <a:ext cx="2664378" cy="2498430"/>
          </a:xfrm>
          <a:custGeom>
            <a:avLst/>
            <a:gdLst>
              <a:gd name="connsiteX0" fmla="*/ 316195 w 2664378"/>
              <a:gd name="connsiteY0" fmla="*/ 459606 h 2798470"/>
              <a:gd name="connsiteX1" fmla="*/ 485528 w 2664378"/>
              <a:gd name="connsiteY1" fmla="*/ 346718 h 2798470"/>
              <a:gd name="connsiteX2" fmla="*/ 767750 w 2664378"/>
              <a:gd name="connsiteY2" fmla="*/ 64495 h 2798470"/>
              <a:gd name="connsiteX3" fmla="*/ 1399928 w 2664378"/>
              <a:gd name="connsiteY3" fmla="*/ 233829 h 2798470"/>
              <a:gd name="connsiteX4" fmla="*/ 1874061 w 2664378"/>
              <a:gd name="connsiteY4" fmla="*/ 19340 h 2798470"/>
              <a:gd name="connsiteX5" fmla="*/ 2382061 w 2664378"/>
              <a:gd name="connsiteY5" fmla="*/ 820851 h 2798470"/>
              <a:gd name="connsiteX6" fmla="*/ 2664284 w 2664378"/>
              <a:gd name="connsiteY6" fmla="*/ 1193384 h 2798470"/>
              <a:gd name="connsiteX7" fmla="*/ 2415928 w 2664378"/>
              <a:gd name="connsiteY7" fmla="*/ 1667518 h 2798470"/>
              <a:gd name="connsiteX8" fmla="*/ 2641706 w 2664378"/>
              <a:gd name="connsiteY8" fmla="*/ 2288406 h 2798470"/>
              <a:gd name="connsiteX9" fmla="*/ 2156284 w 2664378"/>
              <a:gd name="connsiteY9" fmla="*/ 2638362 h 2798470"/>
              <a:gd name="connsiteX10" fmla="*/ 937084 w 2664378"/>
              <a:gd name="connsiteY10" fmla="*/ 2796406 h 2798470"/>
              <a:gd name="connsiteX11" fmla="*/ 451661 w 2664378"/>
              <a:gd name="connsiteY11" fmla="*/ 2536762 h 2798470"/>
              <a:gd name="connsiteX12" fmla="*/ 259750 w 2664378"/>
              <a:gd name="connsiteY12" fmla="*/ 2502895 h 2798470"/>
              <a:gd name="connsiteX13" fmla="*/ 106 w 2664378"/>
              <a:gd name="connsiteY13" fmla="*/ 1927162 h 2798470"/>
              <a:gd name="connsiteX14" fmla="*/ 225884 w 2664378"/>
              <a:gd name="connsiteY14" fmla="*/ 1430451 h 2798470"/>
              <a:gd name="connsiteX15" fmla="*/ 67839 w 2664378"/>
              <a:gd name="connsiteY15" fmla="*/ 877295 h 2798470"/>
              <a:gd name="connsiteX16" fmla="*/ 316195 w 2664378"/>
              <a:gd name="connsiteY16" fmla="*/ 459606 h 2798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664378" h="2798470">
                <a:moveTo>
                  <a:pt x="316195" y="459606"/>
                </a:moveTo>
                <a:cubicBezTo>
                  <a:pt x="385810" y="371177"/>
                  <a:pt x="410269" y="412570"/>
                  <a:pt x="485528" y="346718"/>
                </a:cubicBezTo>
                <a:cubicBezTo>
                  <a:pt x="560787" y="280866"/>
                  <a:pt x="615350" y="83310"/>
                  <a:pt x="767750" y="64495"/>
                </a:cubicBezTo>
                <a:cubicBezTo>
                  <a:pt x="920150" y="45680"/>
                  <a:pt x="1215543" y="241355"/>
                  <a:pt x="1399928" y="233829"/>
                </a:cubicBezTo>
                <a:cubicBezTo>
                  <a:pt x="1584313" y="226303"/>
                  <a:pt x="1710372" y="-78497"/>
                  <a:pt x="1874061" y="19340"/>
                </a:cubicBezTo>
                <a:cubicBezTo>
                  <a:pt x="2037750" y="117177"/>
                  <a:pt x="2250357" y="625177"/>
                  <a:pt x="2382061" y="820851"/>
                </a:cubicBezTo>
                <a:cubicBezTo>
                  <a:pt x="2513765" y="1016525"/>
                  <a:pt x="2658639" y="1052273"/>
                  <a:pt x="2664284" y="1193384"/>
                </a:cubicBezTo>
                <a:cubicBezTo>
                  <a:pt x="2669929" y="1334495"/>
                  <a:pt x="2419691" y="1485014"/>
                  <a:pt x="2415928" y="1667518"/>
                </a:cubicBezTo>
                <a:cubicBezTo>
                  <a:pt x="2412165" y="1850022"/>
                  <a:pt x="2684980" y="2126599"/>
                  <a:pt x="2641706" y="2288406"/>
                </a:cubicBezTo>
                <a:cubicBezTo>
                  <a:pt x="2598432" y="2450213"/>
                  <a:pt x="2440388" y="2553695"/>
                  <a:pt x="2156284" y="2638362"/>
                </a:cubicBezTo>
                <a:cubicBezTo>
                  <a:pt x="1872180" y="2723029"/>
                  <a:pt x="1221188" y="2813339"/>
                  <a:pt x="937084" y="2796406"/>
                </a:cubicBezTo>
                <a:cubicBezTo>
                  <a:pt x="652980" y="2779473"/>
                  <a:pt x="564550" y="2585680"/>
                  <a:pt x="451661" y="2536762"/>
                </a:cubicBezTo>
                <a:cubicBezTo>
                  <a:pt x="338772" y="2487844"/>
                  <a:pt x="335009" y="2604495"/>
                  <a:pt x="259750" y="2502895"/>
                </a:cubicBezTo>
                <a:cubicBezTo>
                  <a:pt x="184491" y="2401295"/>
                  <a:pt x="5750" y="2105903"/>
                  <a:pt x="106" y="1927162"/>
                </a:cubicBezTo>
                <a:cubicBezTo>
                  <a:pt x="-5538" y="1748421"/>
                  <a:pt x="214595" y="1605429"/>
                  <a:pt x="225884" y="1430451"/>
                </a:cubicBezTo>
                <a:cubicBezTo>
                  <a:pt x="237173" y="1255473"/>
                  <a:pt x="49024" y="1040984"/>
                  <a:pt x="67839" y="877295"/>
                </a:cubicBezTo>
                <a:cubicBezTo>
                  <a:pt x="86654" y="713606"/>
                  <a:pt x="246580" y="548035"/>
                  <a:pt x="316195" y="459606"/>
                </a:cubicBezTo>
                <a:close/>
              </a:path>
            </a:pathLst>
          </a:custGeom>
          <a:solidFill>
            <a:srgbClr val="FFF7E1"/>
          </a:solidFill>
          <a:ln>
            <a:solidFill>
              <a:srgbClr val="FFF7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6" name="Forme libre : forme 55">
            <a:extLst>
              <a:ext uri="{FF2B5EF4-FFF2-40B4-BE49-F238E27FC236}">
                <a16:creationId xmlns:a16="http://schemas.microsoft.com/office/drawing/2014/main" id="{01985E43-57D8-4A44-B8A1-C73A89028825}"/>
              </a:ext>
            </a:extLst>
          </p:cNvPr>
          <p:cNvSpPr/>
          <p:nvPr/>
        </p:nvSpPr>
        <p:spPr>
          <a:xfrm rot="5612795">
            <a:off x="186359" y="-537858"/>
            <a:ext cx="1871090" cy="2595998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rgbClr val="72D4CF"/>
          </a:solidFill>
          <a:ln>
            <a:solidFill>
              <a:srgbClr val="72D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sp>
        <p:nvSpPr>
          <p:cNvPr id="55" name="Forme libre : forme 54">
            <a:extLst>
              <a:ext uri="{FF2B5EF4-FFF2-40B4-BE49-F238E27FC236}">
                <a16:creationId xmlns:a16="http://schemas.microsoft.com/office/drawing/2014/main" id="{2A251CD7-7E4A-4542-AFD0-D53D28C83673}"/>
              </a:ext>
            </a:extLst>
          </p:cNvPr>
          <p:cNvSpPr/>
          <p:nvPr/>
        </p:nvSpPr>
        <p:spPr>
          <a:xfrm rot="5753139">
            <a:off x="5534620" y="8541369"/>
            <a:ext cx="2135906" cy="2589950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FFD9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A286B7AC-F051-4A60-901A-683A1DB6893F}"/>
              </a:ext>
            </a:extLst>
          </p:cNvPr>
          <p:cNvSpPr txBox="1"/>
          <p:nvPr/>
        </p:nvSpPr>
        <p:spPr>
          <a:xfrm>
            <a:off x="524035" y="2190386"/>
            <a:ext cx="27067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rgbClr val="B00000"/>
                </a:solidFill>
                <a:latin typeface="Fredoka One" panose="02000000000000000000" pitchFamily="2" charset="0"/>
              </a:defRPr>
            </a:lvl1pPr>
          </a:lstStyle>
          <a:p>
            <a:pPr algn="ctr"/>
            <a:r>
              <a:rPr lang="fr-FR" sz="1400" b="1" dirty="0">
                <a:solidFill>
                  <a:schemeClr val="tx1"/>
                </a:solidFill>
                <a:latin typeface="Bahnschrift" panose="020B0502040204020203" pitchFamily="34" charset="0"/>
              </a:rPr>
              <a:t>En tant que gestionnaire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2E4F3D26-0F1F-45E2-BF16-A8C5B9B880B4}"/>
              </a:ext>
            </a:extLst>
          </p:cNvPr>
          <p:cNvSpPr txBox="1"/>
          <p:nvPr/>
        </p:nvSpPr>
        <p:spPr>
          <a:xfrm>
            <a:off x="3243408" y="5318207"/>
            <a:ext cx="2753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rgbClr val="B00000"/>
                </a:solidFill>
                <a:latin typeface="Fredoka One" panose="02000000000000000000" pitchFamily="2" charset="0"/>
              </a:defRPr>
            </a:lvl1pPr>
          </a:lstStyle>
          <a:p>
            <a:pPr algn="ctr"/>
            <a:r>
              <a:rPr lang="fr-FR" sz="1400" b="1" dirty="0">
                <a:solidFill>
                  <a:schemeClr val="tx1"/>
                </a:solidFill>
                <a:latin typeface="Bahnschrift" panose="020B0502040204020203" pitchFamily="34" charset="0"/>
              </a:rPr>
              <a:t>En tant que </a:t>
            </a:r>
            <a:r>
              <a:rPr lang="fr-FR" sz="1400" b="1" dirty="0" err="1">
                <a:solidFill>
                  <a:schemeClr val="tx1"/>
                </a:solidFill>
                <a:latin typeface="Bahnschrift" panose="020B0502040204020203" pitchFamily="34" charset="0"/>
              </a:rPr>
              <a:t>Directeur.rice</a:t>
            </a:r>
            <a:endParaRPr lang="fr-FR" sz="1400" b="1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67473E4E-AE4F-436E-91F8-B6E180C0FDFC}"/>
              </a:ext>
            </a:extLst>
          </p:cNvPr>
          <p:cNvSpPr txBox="1"/>
          <p:nvPr/>
        </p:nvSpPr>
        <p:spPr>
          <a:xfrm>
            <a:off x="405194" y="2694331"/>
            <a:ext cx="4374429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194945">
              <a:buClr>
                <a:srgbClr val="32A49F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Bahnschrift Light SemiCondensed" panose="020B0502040204020203" pitchFamily="34" charset="0"/>
              </a:rPr>
              <a:t>Je me connecte à mon </a:t>
            </a:r>
            <a:r>
              <a:rPr lang="fr-FR" sz="1400" b="1" dirty="0">
                <a:latin typeface="Bahnschrift Light SemiCondensed" panose="020B0502040204020203" pitchFamily="34" charset="0"/>
              </a:rPr>
              <a:t>espace personnel </a:t>
            </a:r>
            <a:r>
              <a:rPr lang="fr-FR" sz="1400" dirty="0">
                <a:latin typeface="Bahnschrift Light SemiCondensed" panose="020B0502040204020203" pitchFamily="34" charset="0"/>
              </a:rPr>
              <a:t>sur </a:t>
            </a:r>
            <a:r>
              <a:rPr lang="fr-FR" sz="1400" dirty="0">
                <a:latin typeface="Bahnschrift Light SemiCondensed" panose="020B0502040204020203" pitchFamily="34" charset="0"/>
                <a:hlinkClick r:id="rId3"/>
              </a:rPr>
              <a:t>ADUM</a:t>
            </a:r>
            <a:r>
              <a:rPr lang="fr-FR" sz="1400" dirty="0">
                <a:latin typeface="Bahnschrift Light SemiCondensed" panose="020B0502040204020203" pitchFamily="34" charset="0"/>
              </a:rPr>
              <a:t> .</a:t>
            </a:r>
            <a:endParaRPr lang="fr-FR"/>
          </a:p>
          <a:p>
            <a:pPr marL="285750" indent="-194945">
              <a:buClr>
                <a:srgbClr val="32A49F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Bahnschrift Light SemiCondensed" panose="020B0502040204020203" pitchFamily="34" charset="0"/>
              </a:rPr>
              <a:t>Je sélectionne la </a:t>
            </a:r>
            <a:r>
              <a:rPr lang="fr-FR" sz="1400" b="1" dirty="0">
                <a:latin typeface="Bahnschrift Light SemiCondensed" panose="020B0502040204020203" pitchFamily="34" charset="0"/>
              </a:rPr>
              <a:t>demande d’inscription </a:t>
            </a:r>
            <a:r>
              <a:rPr lang="fr-FR" sz="1400" dirty="0">
                <a:latin typeface="Bahnschrift Light SemiCondensed" panose="020B0502040204020203" pitchFamily="34" charset="0"/>
              </a:rPr>
              <a:t>d’</a:t>
            </a:r>
            <a:r>
              <a:rPr lang="fr-FR" sz="1400" dirty="0" err="1">
                <a:latin typeface="Bahnschrift Light SemiCondensed" panose="020B0502040204020203" pitchFamily="34" charset="0"/>
              </a:rPr>
              <a:t>un.e</a:t>
            </a:r>
            <a:r>
              <a:rPr lang="fr-FR" sz="1400" dirty="0">
                <a:latin typeface="Bahnschrift Light SemiCondensed" panose="020B0502040204020203" pitchFamily="34" charset="0"/>
              </a:rPr>
              <a:t> </a:t>
            </a:r>
            <a:r>
              <a:rPr lang="fr-FR" sz="1400" dirty="0" err="1">
                <a:latin typeface="Bahnschrift Light SemiCondensed" panose="020B0502040204020203" pitchFamily="34" charset="0"/>
              </a:rPr>
              <a:t>doctorant.e</a:t>
            </a:r>
            <a:r>
              <a:rPr lang="fr-FR" sz="1400" dirty="0">
                <a:latin typeface="Bahnschrift Light SemiCondensed" panose="020B0502040204020203" pitchFamily="34" charset="0"/>
              </a:rPr>
              <a:t> de mon École Doctorale.</a:t>
            </a:r>
          </a:p>
          <a:p>
            <a:pPr marL="285750" indent="-194945">
              <a:buClr>
                <a:srgbClr val="32A49F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Bahnschrift Light SemiCondensed"/>
              </a:rPr>
              <a:t>Je </a:t>
            </a:r>
            <a:r>
              <a:rPr lang="fr-FR" sz="1400" b="1" dirty="0">
                <a:latin typeface="Bahnschrift Light SemiCondensed"/>
              </a:rPr>
              <a:t>vérifie et stabilise </a:t>
            </a:r>
            <a:r>
              <a:rPr lang="fr-FR" sz="1400" dirty="0">
                <a:latin typeface="Bahnschrift Light SemiCondensed"/>
              </a:rPr>
              <a:t>les données présentent dans son dossier au vu des pièces justificatives déposées.</a:t>
            </a:r>
          </a:p>
          <a:p>
            <a:pPr marL="285750" indent="-194945">
              <a:buClr>
                <a:srgbClr val="32A49F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Bahnschrift Light SemiCondensed" panose="020B0502040204020203" pitchFamily="34" charset="0"/>
              </a:rPr>
              <a:t>Si le dossier est complet, </a:t>
            </a:r>
            <a:r>
              <a:rPr lang="fr-FR" sz="1400" b="1" dirty="0">
                <a:latin typeface="Bahnschrift Light SemiCondensed" panose="020B0502040204020203" pitchFamily="34" charset="0"/>
              </a:rPr>
              <a:t>je soumets le dossier à la direction</a:t>
            </a:r>
            <a:r>
              <a:rPr lang="fr-FR" sz="1400" dirty="0">
                <a:latin typeface="Bahnschrift Light SemiCondensed" panose="020B0502040204020203" pitchFamily="34" charset="0"/>
              </a:rPr>
              <a:t> de mon École Doctorale pour proposition d’inscription.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1CA3EA7C-2210-40C9-BF30-53532B6DEF22}"/>
              </a:ext>
            </a:extLst>
          </p:cNvPr>
          <p:cNvSpPr txBox="1"/>
          <p:nvPr/>
        </p:nvSpPr>
        <p:spPr>
          <a:xfrm>
            <a:off x="2921220" y="5728550"/>
            <a:ext cx="39962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Clr>
                <a:srgbClr val="32A49F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Bahnschrift Light SemiCondensed" panose="020B0502040204020203" pitchFamily="34" charset="0"/>
              </a:rPr>
              <a:t>Je me connecte à mon </a:t>
            </a:r>
            <a:r>
              <a:rPr lang="fr-FR" sz="1400" b="1" dirty="0">
                <a:latin typeface="Bahnschrift Light SemiCondensed" panose="020B0502040204020203" pitchFamily="34" charset="0"/>
              </a:rPr>
              <a:t>espace personnel </a:t>
            </a:r>
            <a:r>
              <a:rPr lang="fr-FR" sz="1400" dirty="0">
                <a:latin typeface="Bahnschrift Light SemiCondensed" panose="020B0502040204020203" pitchFamily="34" charset="0"/>
              </a:rPr>
              <a:t>sur </a:t>
            </a:r>
            <a:r>
              <a:rPr lang="fr-FR" sz="1400" dirty="0">
                <a:latin typeface="Bahnschrift Light SemiCondensed" panose="020B0502040204020203" pitchFamily="34" charset="0"/>
                <a:hlinkClick r:id="rId3"/>
              </a:rPr>
              <a:t>ADUM</a:t>
            </a:r>
            <a:r>
              <a:rPr lang="fr-FR" sz="1400" dirty="0">
                <a:latin typeface="Bahnschrift Light SemiCondensed" panose="020B0502040204020203" pitchFamily="34" charset="0"/>
              </a:rPr>
              <a:t> .</a:t>
            </a:r>
          </a:p>
          <a:p>
            <a:pPr marL="180975" indent="-180975">
              <a:buClr>
                <a:srgbClr val="32A49F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Bahnschrift Light SemiCondensed" panose="020B0502040204020203" pitchFamily="34" charset="0"/>
              </a:rPr>
              <a:t>Je sélectionne </a:t>
            </a:r>
            <a:r>
              <a:rPr lang="fr-FR" sz="1400" b="1" dirty="0">
                <a:latin typeface="Bahnschrift Light SemiCondensed" panose="020B0502040204020203" pitchFamily="34" charset="0"/>
              </a:rPr>
              <a:t>la demande d’inscription </a:t>
            </a:r>
            <a:r>
              <a:rPr lang="fr-FR" sz="1400" dirty="0">
                <a:latin typeface="Bahnschrift Light SemiCondensed" panose="020B0502040204020203" pitchFamily="34" charset="0"/>
              </a:rPr>
              <a:t>d’</a:t>
            </a:r>
            <a:r>
              <a:rPr lang="fr-FR" sz="1400" dirty="0" err="1">
                <a:latin typeface="Bahnschrift Light SemiCondensed" panose="020B0502040204020203" pitchFamily="34" charset="0"/>
              </a:rPr>
              <a:t>un.e</a:t>
            </a:r>
            <a:r>
              <a:rPr lang="fr-FR" sz="1400" dirty="0">
                <a:latin typeface="Bahnschrift Light SemiCondensed" panose="020B0502040204020203" pitchFamily="34" charset="0"/>
              </a:rPr>
              <a:t> </a:t>
            </a:r>
            <a:r>
              <a:rPr lang="fr-FR" sz="1400" dirty="0" err="1">
                <a:latin typeface="Bahnschrift Light SemiCondensed" panose="020B0502040204020203" pitchFamily="34" charset="0"/>
              </a:rPr>
              <a:t>doctorant.e</a:t>
            </a:r>
            <a:r>
              <a:rPr lang="fr-FR" sz="1400" dirty="0">
                <a:latin typeface="Bahnschrift Light SemiCondensed" panose="020B0502040204020203" pitchFamily="34" charset="0"/>
              </a:rPr>
              <a:t> de mon École Doctorale.</a:t>
            </a:r>
          </a:p>
          <a:p>
            <a:pPr marL="180975" indent="-180975">
              <a:buClr>
                <a:srgbClr val="32A49F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Bahnschrift Light SemiCondensed" panose="020B0502040204020203" pitchFamily="34" charset="0"/>
              </a:rPr>
              <a:t>J’instruis la demande.</a:t>
            </a:r>
          </a:p>
          <a:p>
            <a:pPr marL="180975" indent="-180975">
              <a:buClr>
                <a:srgbClr val="32A49F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Bahnschrift Light SemiCondensed" panose="020B0502040204020203" pitchFamily="34" charset="0"/>
              </a:rPr>
              <a:t>En cas d’avis favorable, </a:t>
            </a:r>
            <a:r>
              <a:rPr lang="fr-FR" sz="1400" b="1" dirty="0">
                <a:latin typeface="Bahnschrift Light SemiCondensed" panose="020B0502040204020203" pitchFamily="34" charset="0"/>
              </a:rPr>
              <a:t>je propose l’inscription </a:t>
            </a:r>
            <a:r>
              <a:rPr lang="fr-FR" sz="1400" dirty="0">
                <a:latin typeface="Bahnschrift Light SemiCondensed" panose="020B0502040204020203" pitchFamily="34" charset="0"/>
              </a:rPr>
              <a:t>du/de la </a:t>
            </a:r>
            <a:r>
              <a:rPr lang="fr-FR" sz="1400" dirty="0" err="1">
                <a:latin typeface="Bahnschrift Light SemiCondensed" panose="020B0502040204020203" pitchFamily="34" charset="0"/>
              </a:rPr>
              <a:t>candidat.e</a:t>
            </a:r>
            <a:r>
              <a:rPr lang="fr-FR" sz="1400" dirty="0">
                <a:latin typeface="Bahnschrift Light SemiCondensed" panose="020B0502040204020203" pitchFamily="34" charset="0"/>
              </a:rPr>
              <a:t> en doctorat. 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2ABEE19E-22B6-4E76-B557-A15E3F019914}"/>
              </a:ext>
            </a:extLst>
          </p:cNvPr>
          <p:cNvSpPr txBox="1"/>
          <p:nvPr/>
        </p:nvSpPr>
        <p:spPr>
          <a:xfrm>
            <a:off x="82559" y="8406940"/>
            <a:ext cx="22802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85725" algn="l"/>
              </a:tabLst>
            </a:pPr>
            <a:r>
              <a:rPr lang="fr-FR" sz="1400" dirty="0">
                <a:latin typeface="Bahnschrift Light SemiCondensed" panose="020B0502040204020203" pitchFamily="34" charset="0"/>
              </a:rPr>
              <a:t>Un mail est automatiquement envoyé au candidat pour finaliser son inscription.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D2C24917-DB6E-4A07-8064-4076917D5E98}"/>
              </a:ext>
            </a:extLst>
          </p:cNvPr>
          <p:cNvSpPr txBox="1"/>
          <p:nvPr/>
        </p:nvSpPr>
        <p:spPr>
          <a:xfrm>
            <a:off x="4851909" y="3296708"/>
            <a:ext cx="2126374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  <a:defRPr sz="1200">
                <a:latin typeface="Bahnschrift Light SemiCondensed" panose="020B0502040204020203" pitchFamily="34" charset="0"/>
              </a:defRPr>
            </a:lvl1pPr>
          </a:lstStyle>
          <a:p>
            <a:pPr marL="0" indent="0">
              <a:buNone/>
            </a:pPr>
            <a:r>
              <a:rPr lang="fr-FR" dirty="0"/>
              <a:t>dans la rubrique </a:t>
            </a:r>
            <a:r>
              <a:rPr lang="fr-FR" u="sng" dirty="0">
                <a:hlinkClick r:id="rId4"/>
              </a:rPr>
              <a:t>« j’ai oublié mon mot de passe »</a:t>
            </a:r>
            <a:r>
              <a:rPr lang="fr-FR" dirty="0">
                <a:hlinkClick r:id="rId4"/>
              </a:rPr>
              <a:t>. </a:t>
            </a:r>
            <a:endParaRPr lang="fr-FR" dirty="0"/>
          </a:p>
          <a:p>
            <a:pPr marL="0" indent="0">
              <a:buNone/>
            </a:pPr>
            <a:endParaRPr lang="fr-FR" sz="300" dirty="0"/>
          </a:p>
          <a:p>
            <a:pPr marL="0" indent="0">
              <a:buNone/>
            </a:pPr>
            <a:r>
              <a:rPr lang="fr-FR" dirty="0"/>
              <a:t>Si je ne reçois pas de mail de réinitialisation de mot de passe, je contacte le Centre d’Etudes Doctorales.</a:t>
            </a:r>
          </a:p>
        </p:txBody>
      </p:sp>
      <p:pic>
        <p:nvPicPr>
          <p:cNvPr id="49" name="Picture 4" descr="compte d'utilisateur">
            <a:extLst>
              <a:ext uri="{FF2B5EF4-FFF2-40B4-BE49-F238E27FC236}">
                <a16:creationId xmlns:a16="http://schemas.microsoft.com/office/drawing/2014/main" id="{1B5499B1-2716-4360-99ED-B1ECE353D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8496">
            <a:off x="4924151" y="2721657"/>
            <a:ext cx="487537" cy="48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ZoneTexte 59">
            <a:extLst>
              <a:ext uri="{FF2B5EF4-FFF2-40B4-BE49-F238E27FC236}">
                <a16:creationId xmlns:a16="http://schemas.microsoft.com/office/drawing/2014/main" id="{1F674B64-51BA-43CC-96B7-8B391D566DBB}"/>
              </a:ext>
            </a:extLst>
          </p:cNvPr>
          <p:cNvSpPr txBox="1"/>
          <p:nvPr/>
        </p:nvSpPr>
        <p:spPr>
          <a:xfrm>
            <a:off x="3115327" y="7018353"/>
            <a:ext cx="380212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85725" algn="l"/>
              </a:tabLst>
            </a:pPr>
            <a:r>
              <a:rPr lang="fr-FR" sz="1400" dirty="0">
                <a:latin typeface="Bahnschrift Light SemiCondensed" panose="020B0502040204020203" pitchFamily="34" charset="0"/>
              </a:rPr>
              <a:t>En cas d’avis défavorable, je motive ma décision dans le champ « Avis circonstancié » en </a:t>
            </a:r>
            <a:r>
              <a:rPr lang="fr-FR" sz="1400" b="1" dirty="0">
                <a:latin typeface="Bahnschrift Light SemiCondensed" panose="020B0502040204020203" pitchFamily="34" charset="0"/>
              </a:rPr>
              <a:t>spécifiant qu’un deuxième avis peut être demandé</a:t>
            </a:r>
            <a:r>
              <a:rPr lang="fr-FR" sz="1400" dirty="0">
                <a:latin typeface="Bahnschrift Light SemiCondensed" panose="020B0502040204020203" pitchFamily="34" charset="0"/>
              </a:rPr>
              <a:t> par le/la </a:t>
            </a:r>
            <a:r>
              <a:rPr lang="fr-FR" sz="1400" dirty="0" err="1">
                <a:latin typeface="Bahnschrift Light SemiCondensed" panose="020B0502040204020203" pitchFamily="34" charset="0"/>
              </a:rPr>
              <a:t>doctorant.e</a:t>
            </a:r>
            <a:r>
              <a:rPr lang="fr-FR" sz="1400" dirty="0">
                <a:latin typeface="Bahnschrift Light SemiCondensed" panose="020B0502040204020203" pitchFamily="34" charset="0"/>
              </a:rPr>
              <a:t> auprès du Directeur du Centre des Etudes Doctorales.</a:t>
            </a:r>
          </a:p>
          <a:p>
            <a:pPr>
              <a:tabLst>
                <a:tab pos="85725" algn="l"/>
              </a:tabLst>
            </a:pPr>
            <a:r>
              <a:rPr lang="fr-FR" sz="1400" dirty="0">
                <a:latin typeface="Bahnschrift Light SemiCondensed" panose="020B0502040204020203" pitchFamily="34" charset="0"/>
              </a:rPr>
              <a:t>La décision de non-renouvellement est prise par le chef d’établissement, qui notifie celle-ci a/à la </a:t>
            </a:r>
            <a:r>
              <a:rPr lang="fr-FR" sz="1400" dirty="0" err="1">
                <a:latin typeface="Bahnschrift Light SemiCondensed" panose="020B0502040204020203" pitchFamily="34" charset="0"/>
              </a:rPr>
              <a:t>doctorant.e</a:t>
            </a:r>
            <a:r>
              <a:rPr lang="fr-FR" sz="1400" dirty="0">
                <a:latin typeface="Bahnschrift Light SemiCondensed" panose="020B0502040204020203" pitchFamily="34" charset="0"/>
              </a:rPr>
              <a:t>.</a:t>
            </a:r>
          </a:p>
          <a:p>
            <a:pPr>
              <a:tabLst>
                <a:tab pos="85725" algn="l"/>
              </a:tabLst>
            </a:pPr>
            <a:endParaRPr lang="fr-FR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BA54305A-4907-45B0-BCD0-52B52F38D5F1}"/>
              </a:ext>
            </a:extLst>
          </p:cNvPr>
          <p:cNvSpPr txBox="1"/>
          <p:nvPr/>
        </p:nvSpPr>
        <p:spPr>
          <a:xfrm>
            <a:off x="5417000" y="2561217"/>
            <a:ext cx="14228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Bahnschrift Light SemiCondensed" panose="020B0502040204020203" pitchFamily="34" charset="0"/>
              </a:rPr>
              <a:t>Pour obtenir l’accès à mon compte, je saisis mon adresse mail professionnel</a:t>
            </a:r>
          </a:p>
        </p:txBody>
      </p:sp>
      <p:pic>
        <p:nvPicPr>
          <p:cNvPr id="76" name="Image 75">
            <a:extLst>
              <a:ext uri="{FF2B5EF4-FFF2-40B4-BE49-F238E27FC236}">
                <a16:creationId xmlns:a16="http://schemas.microsoft.com/office/drawing/2014/main" id="{1379514A-DFDD-4DB0-BAAD-B91D0463DEF1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 rot="21307748">
            <a:off x="1063847" y="6899003"/>
            <a:ext cx="552526" cy="498180"/>
          </a:xfrm>
          <a:prstGeom prst="rect">
            <a:avLst/>
          </a:prstGeom>
        </p:spPr>
      </p:pic>
      <p:pic>
        <p:nvPicPr>
          <p:cNvPr id="77" name="Image 76">
            <a:extLst>
              <a:ext uri="{FF2B5EF4-FFF2-40B4-BE49-F238E27FC236}">
                <a16:creationId xmlns:a16="http://schemas.microsoft.com/office/drawing/2014/main" id="{9D4FAB2A-D5B0-4950-A182-1C0E7D49860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886287" flipV="1">
            <a:off x="620010" y="6869311"/>
            <a:ext cx="458561" cy="360000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1DD2C939-CAFE-4BA8-8802-126AA1B1EC00}"/>
              </a:ext>
            </a:extLst>
          </p:cNvPr>
          <p:cNvSpPr txBox="1"/>
          <p:nvPr/>
        </p:nvSpPr>
        <p:spPr>
          <a:xfrm rot="21251443">
            <a:off x="31762" y="6137750"/>
            <a:ext cx="2188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Bradley Hand ITC" panose="03070402050302030203" pitchFamily="66" charset="0"/>
              </a:rPr>
              <a:t>Je sélectionne la demande d’inscription en cliquant sur cette icône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C69FB14D-A6F1-4482-AC8B-BFE8BE5581F6}"/>
              </a:ext>
            </a:extLst>
          </p:cNvPr>
          <p:cNvSpPr txBox="1"/>
          <p:nvPr/>
        </p:nvSpPr>
        <p:spPr>
          <a:xfrm>
            <a:off x="2523431" y="1381102"/>
            <a:ext cx="4043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rgbClr val="B00000"/>
                </a:solidFill>
                <a:latin typeface="Fredoka One" panose="02000000000000000000" pitchFamily="2" charset="0"/>
              </a:defRPr>
            </a:lvl1pPr>
          </a:lstStyle>
          <a:p>
            <a:r>
              <a:rPr lang="fr-FR" b="1" dirty="0">
                <a:solidFill>
                  <a:schemeClr val="tx1"/>
                </a:solidFill>
                <a:latin typeface="Bahnschrift" panose="020B0502040204020203" pitchFamily="34" charset="0"/>
              </a:rPr>
              <a:t>Le rôle de l’École Doctorale </a:t>
            </a:r>
          </a:p>
        </p:txBody>
      </p:sp>
      <p:sp>
        <p:nvSpPr>
          <p:cNvPr id="33" name="Forme libre : forme 32">
            <a:extLst>
              <a:ext uri="{FF2B5EF4-FFF2-40B4-BE49-F238E27FC236}">
                <a16:creationId xmlns:a16="http://schemas.microsoft.com/office/drawing/2014/main" id="{F12663C1-72C2-4859-99D4-AC79DA652F0A}"/>
              </a:ext>
            </a:extLst>
          </p:cNvPr>
          <p:cNvSpPr/>
          <p:nvPr/>
        </p:nvSpPr>
        <p:spPr>
          <a:xfrm>
            <a:off x="102655" y="2630310"/>
            <a:ext cx="2934056" cy="2896273"/>
          </a:xfrm>
          <a:custGeom>
            <a:avLst/>
            <a:gdLst>
              <a:gd name="connsiteX0" fmla="*/ 269878 w 2934056"/>
              <a:gd name="connsiteY0" fmla="*/ 0 h 3048000"/>
              <a:gd name="connsiteX1" fmla="*/ 156989 w 2934056"/>
              <a:gd name="connsiteY1" fmla="*/ 11289 h 3048000"/>
              <a:gd name="connsiteX2" fmla="*/ 44101 w 2934056"/>
              <a:gd name="connsiteY2" fmla="*/ 146756 h 3048000"/>
              <a:gd name="connsiteX3" fmla="*/ 44101 w 2934056"/>
              <a:gd name="connsiteY3" fmla="*/ 620889 h 3048000"/>
              <a:gd name="connsiteX4" fmla="*/ 134412 w 2934056"/>
              <a:gd name="connsiteY4" fmla="*/ 756356 h 3048000"/>
              <a:gd name="connsiteX5" fmla="*/ 236012 w 2934056"/>
              <a:gd name="connsiteY5" fmla="*/ 835378 h 3048000"/>
              <a:gd name="connsiteX6" fmla="*/ 326323 w 2934056"/>
              <a:gd name="connsiteY6" fmla="*/ 869245 h 3048000"/>
              <a:gd name="connsiteX7" fmla="*/ 360189 w 2934056"/>
              <a:gd name="connsiteY7" fmla="*/ 857956 h 3048000"/>
              <a:gd name="connsiteX8" fmla="*/ 360189 w 2934056"/>
              <a:gd name="connsiteY8" fmla="*/ 778933 h 3048000"/>
              <a:gd name="connsiteX9" fmla="*/ 303745 w 2934056"/>
              <a:gd name="connsiteY9" fmla="*/ 767645 h 3048000"/>
              <a:gd name="connsiteX10" fmla="*/ 236012 w 2934056"/>
              <a:gd name="connsiteY10" fmla="*/ 778933 h 3048000"/>
              <a:gd name="connsiteX11" fmla="*/ 190856 w 2934056"/>
              <a:gd name="connsiteY11" fmla="*/ 790222 h 3048000"/>
              <a:gd name="connsiteX12" fmla="*/ 89256 w 2934056"/>
              <a:gd name="connsiteY12" fmla="*/ 914400 h 3048000"/>
              <a:gd name="connsiteX13" fmla="*/ 44101 w 2934056"/>
              <a:gd name="connsiteY13" fmla="*/ 1004711 h 3048000"/>
              <a:gd name="connsiteX14" fmla="*/ 32812 w 2934056"/>
              <a:gd name="connsiteY14" fmla="*/ 1738489 h 3048000"/>
              <a:gd name="connsiteX15" fmla="*/ 77967 w 2934056"/>
              <a:gd name="connsiteY15" fmla="*/ 1794933 h 3048000"/>
              <a:gd name="connsiteX16" fmla="*/ 145701 w 2934056"/>
              <a:gd name="connsiteY16" fmla="*/ 1930400 h 3048000"/>
              <a:gd name="connsiteX17" fmla="*/ 236012 w 2934056"/>
              <a:gd name="connsiteY17" fmla="*/ 2088445 h 3048000"/>
              <a:gd name="connsiteX18" fmla="*/ 382767 w 2934056"/>
              <a:gd name="connsiteY18" fmla="*/ 2246489 h 3048000"/>
              <a:gd name="connsiteX19" fmla="*/ 506945 w 2934056"/>
              <a:gd name="connsiteY19" fmla="*/ 2336800 h 3048000"/>
              <a:gd name="connsiteX20" fmla="*/ 755301 w 2934056"/>
              <a:gd name="connsiteY20" fmla="*/ 2494845 h 3048000"/>
              <a:gd name="connsiteX21" fmla="*/ 890767 w 2934056"/>
              <a:gd name="connsiteY21" fmla="*/ 2540000 h 3048000"/>
              <a:gd name="connsiteX22" fmla="*/ 1229434 w 2934056"/>
              <a:gd name="connsiteY22" fmla="*/ 2596445 h 3048000"/>
              <a:gd name="connsiteX23" fmla="*/ 1364901 w 2934056"/>
              <a:gd name="connsiteY23" fmla="*/ 2619022 h 3048000"/>
              <a:gd name="connsiteX24" fmla="*/ 1692278 w 2934056"/>
              <a:gd name="connsiteY24" fmla="*/ 2630311 h 3048000"/>
              <a:gd name="connsiteX25" fmla="*/ 1782589 w 2934056"/>
              <a:gd name="connsiteY25" fmla="*/ 2652889 h 3048000"/>
              <a:gd name="connsiteX26" fmla="*/ 2053523 w 2934056"/>
              <a:gd name="connsiteY26" fmla="*/ 2675467 h 3048000"/>
              <a:gd name="connsiteX27" fmla="*/ 2290589 w 2934056"/>
              <a:gd name="connsiteY27" fmla="*/ 2743200 h 3048000"/>
              <a:gd name="connsiteX28" fmla="*/ 2414767 w 2934056"/>
              <a:gd name="connsiteY28" fmla="*/ 2777067 h 3048000"/>
              <a:gd name="connsiteX29" fmla="*/ 2538945 w 2934056"/>
              <a:gd name="connsiteY29" fmla="*/ 2822222 h 3048000"/>
              <a:gd name="connsiteX30" fmla="*/ 2674412 w 2934056"/>
              <a:gd name="connsiteY30" fmla="*/ 2878667 h 3048000"/>
              <a:gd name="connsiteX31" fmla="*/ 2742145 w 2934056"/>
              <a:gd name="connsiteY31" fmla="*/ 2923822 h 3048000"/>
              <a:gd name="connsiteX32" fmla="*/ 2787301 w 2934056"/>
              <a:gd name="connsiteY32" fmla="*/ 2957689 h 3048000"/>
              <a:gd name="connsiteX33" fmla="*/ 2934056 w 2934056"/>
              <a:gd name="connsiteY33" fmla="*/ 3048000 h 30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934056" h="3048000">
                <a:moveTo>
                  <a:pt x="269878" y="0"/>
                </a:moveTo>
                <a:cubicBezTo>
                  <a:pt x="232248" y="3763"/>
                  <a:pt x="193351" y="900"/>
                  <a:pt x="156989" y="11289"/>
                </a:cubicBezTo>
                <a:cubicBezTo>
                  <a:pt x="108988" y="25004"/>
                  <a:pt x="57985" y="125930"/>
                  <a:pt x="44101" y="146756"/>
                </a:cubicBezTo>
                <a:cubicBezTo>
                  <a:pt x="11013" y="328738"/>
                  <a:pt x="-10085" y="387891"/>
                  <a:pt x="44101" y="620889"/>
                </a:cubicBezTo>
                <a:cubicBezTo>
                  <a:pt x="56394" y="673749"/>
                  <a:pt x="98225" y="715912"/>
                  <a:pt x="134412" y="756356"/>
                </a:cubicBezTo>
                <a:cubicBezTo>
                  <a:pt x="163020" y="788330"/>
                  <a:pt x="199922" y="812177"/>
                  <a:pt x="236012" y="835378"/>
                </a:cubicBezTo>
                <a:cubicBezTo>
                  <a:pt x="250550" y="844724"/>
                  <a:pt x="304328" y="861913"/>
                  <a:pt x="326323" y="869245"/>
                </a:cubicBezTo>
                <a:cubicBezTo>
                  <a:pt x="337612" y="865482"/>
                  <a:pt x="352756" y="867248"/>
                  <a:pt x="360189" y="857956"/>
                </a:cubicBezTo>
                <a:cubicBezTo>
                  <a:pt x="368995" y="846948"/>
                  <a:pt x="380502" y="792475"/>
                  <a:pt x="360189" y="778933"/>
                </a:cubicBezTo>
                <a:cubicBezTo>
                  <a:pt x="344224" y="768290"/>
                  <a:pt x="322560" y="771408"/>
                  <a:pt x="303745" y="767645"/>
                </a:cubicBezTo>
                <a:cubicBezTo>
                  <a:pt x="281167" y="771408"/>
                  <a:pt x="258457" y="774444"/>
                  <a:pt x="236012" y="778933"/>
                </a:cubicBezTo>
                <a:cubicBezTo>
                  <a:pt x="220798" y="781976"/>
                  <a:pt x="203404" y="781096"/>
                  <a:pt x="190856" y="790222"/>
                </a:cubicBezTo>
                <a:cubicBezTo>
                  <a:pt x="106859" y="851311"/>
                  <a:pt x="125365" y="849404"/>
                  <a:pt x="89256" y="914400"/>
                </a:cubicBezTo>
                <a:cubicBezTo>
                  <a:pt x="44825" y="994375"/>
                  <a:pt x="64736" y="942802"/>
                  <a:pt x="44101" y="1004711"/>
                </a:cubicBezTo>
                <a:cubicBezTo>
                  <a:pt x="-6284" y="1323814"/>
                  <a:pt x="-18054" y="1306128"/>
                  <a:pt x="32812" y="1738489"/>
                </a:cubicBezTo>
                <a:cubicBezTo>
                  <a:pt x="35627" y="1762418"/>
                  <a:pt x="62915" y="1776118"/>
                  <a:pt x="77967" y="1794933"/>
                </a:cubicBezTo>
                <a:cubicBezTo>
                  <a:pt x="119363" y="1919122"/>
                  <a:pt x="75671" y="1807848"/>
                  <a:pt x="145701" y="1930400"/>
                </a:cubicBezTo>
                <a:cubicBezTo>
                  <a:pt x="195306" y="2017209"/>
                  <a:pt x="178383" y="2015098"/>
                  <a:pt x="236012" y="2088445"/>
                </a:cubicBezTo>
                <a:cubicBezTo>
                  <a:pt x="259878" y="2118820"/>
                  <a:pt x="347559" y="2217495"/>
                  <a:pt x="382767" y="2246489"/>
                </a:cubicBezTo>
                <a:cubicBezTo>
                  <a:pt x="422276" y="2279026"/>
                  <a:pt x="464359" y="2308409"/>
                  <a:pt x="506945" y="2336800"/>
                </a:cubicBezTo>
                <a:cubicBezTo>
                  <a:pt x="588591" y="2391231"/>
                  <a:pt x="662210" y="2463815"/>
                  <a:pt x="755301" y="2494845"/>
                </a:cubicBezTo>
                <a:cubicBezTo>
                  <a:pt x="800456" y="2509897"/>
                  <a:pt x="844590" y="2528456"/>
                  <a:pt x="890767" y="2540000"/>
                </a:cubicBezTo>
                <a:cubicBezTo>
                  <a:pt x="1001060" y="2567573"/>
                  <a:pt x="1117287" y="2579192"/>
                  <a:pt x="1229434" y="2596445"/>
                </a:cubicBezTo>
                <a:cubicBezTo>
                  <a:pt x="1274680" y="2603406"/>
                  <a:pt x="1319245" y="2615681"/>
                  <a:pt x="1364901" y="2619022"/>
                </a:cubicBezTo>
                <a:cubicBezTo>
                  <a:pt x="1473800" y="2626990"/>
                  <a:pt x="1583152" y="2626548"/>
                  <a:pt x="1692278" y="2630311"/>
                </a:cubicBezTo>
                <a:cubicBezTo>
                  <a:pt x="1722382" y="2637837"/>
                  <a:pt x="1751763" y="2649332"/>
                  <a:pt x="1782589" y="2652889"/>
                </a:cubicBezTo>
                <a:cubicBezTo>
                  <a:pt x="1845826" y="2660186"/>
                  <a:pt x="1973811" y="2654801"/>
                  <a:pt x="2053523" y="2675467"/>
                </a:cubicBezTo>
                <a:cubicBezTo>
                  <a:pt x="2133077" y="2696092"/>
                  <a:pt x="2211474" y="2720949"/>
                  <a:pt x="2290589" y="2743200"/>
                </a:cubicBezTo>
                <a:cubicBezTo>
                  <a:pt x="2331891" y="2754816"/>
                  <a:pt x="2376392" y="2757880"/>
                  <a:pt x="2414767" y="2777067"/>
                </a:cubicBezTo>
                <a:cubicBezTo>
                  <a:pt x="2499663" y="2819514"/>
                  <a:pt x="2457748" y="2805982"/>
                  <a:pt x="2538945" y="2822222"/>
                </a:cubicBezTo>
                <a:cubicBezTo>
                  <a:pt x="2643133" y="2874317"/>
                  <a:pt x="2596604" y="2859215"/>
                  <a:pt x="2674412" y="2878667"/>
                </a:cubicBezTo>
                <a:cubicBezTo>
                  <a:pt x="2696990" y="2893719"/>
                  <a:pt x="2719915" y="2908261"/>
                  <a:pt x="2742145" y="2923822"/>
                </a:cubicBezTo>
                <a:cubicBezTo>
                  <a:pt x="2757559" y="2934612"/>
                  <a:pt x="2771504" y="2947468"/>
                  <a:pt x="2787301" y="2957689"/>
                </a:cubicBezTo>
                <a:cubicBezTo>
                  <a:pt x="2835525" y="2988893"/>
                  <a:pt x="2934056" y="3048000"/>
                  <a:pt x="2934056" y="304800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CA54DDF9-745F-4A45-815A-F27D7F82624A}"/>
              </a:ext>
            </a:extLst>
          </p:cNvPr>
          <p:cNvSpPr txBox="1"/>
          <p:nvPr/>
        </p:nvSpPr>
        <p:spPr>
          <a:xfrm>
            <a:off x="1514515" y="410134"/>
            <a:ext cx="5290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/>
            </a:lvl1pPr>
          </a:lstStyle>
          <a:p>
            <a:r>
              <a:rPr lang="fr-FR" sz="2000" b="0" dirty="0">
                <a:latin typeface="Bahnschrift" panose="020B0502040204020203" pitchFamily="34" charset="0"/>
              </a:rPr>
              <a:t>Fiche pratique d’inscription en 2ème année de doctorat ou plus à l’Université de Poitiers </a:t>
            </a: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4DB2AA32-D6F8-4882-80D4-75C22BA66D2C}"/>
              </a:ext>
            </a:extLst>
          </p:cNvPr>
          <p:cNvGrpSpPr/>
          <p:nvPr/>
        </p:nvGrpSpPr>
        <p:grpSpPr>
          <a:xfrm>
            <a:off x="299207" y="2039720"/>
            <a:ext cx="673580" cy="707886"/>
            <a:chOff x="536212" y="2388155"/>
            <a:chExt cx="673580" cy="707886"/>
          </a:xfrm>
        </p:grpSpPr>
        <p:sp>
          <p:nvSpPr>
            <p:cNvPr id="38" name="Forme libre : forme 37">
              <a:extLst>
                <a:ext uri="{FF2B5EF4-FFF2-40B4-BE49-F238E27FC236}">
                  <a16:creationId xmlns:a16="http://schemas.microsoft.com/office/drawing/2014/main" id="{A8021F8B-659D-4A81-A4D2-F1E5A7F6C4A8}"/>
                </a:ext>
              </a:extLst>
            </p:cNvPr>
            <p:cNvSpPr/>
            <p:nvPr/>
          </p:nvSpPr>
          <p:spPr>
            <a:xfrm>
              <a:off x="536212" y="2473184"/>
              <a:ext cx="566226" cy="568072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528E95A3-5045-48B3-BE9A-B6D89E455496}"/>
                </a:ext>
              </a:extLst>
            </p:cNvPr>
            <p:cNvSpPr txBox="1"/>
            <p:nvPr/>
          </p:nvSpPr>
          <p:spPr>
            <a:xfrm>
              <a:off x="569913" y="2388155"/>
              <a:ext cx="63987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1.</a:t>
              </a:r>
            </a:p>
          </p:txBody>
        </p:sp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98196993-B372-47F3-BEC4-B6D5FD45D62D}"/>
              </a:ext>
            </a:extLst>
          </p:cNvPr>
          <p:cNvGrpSpPr/>
          <p:nvPr/>
        </p:nvGrpSpPr>
        <p:grpSpPr>
          <a:xfrm>
            <a:off x="2931771" y="5048079"/>
            <a:ext cx="820647" cy="707886"/>
            <a:chOff x="3706491" y="2959045"/>
            <a:chExt cx="820647" cy="707886"/>
          </a:xfrm>
        </p:grpSpPr>
        <p:sp>
          <p:nvSpPr>
            <p:cNvPr id="47" name="Forme libre : forme 46">
              <a:extLst>
                <a:ext uri="{FF2B5EF4-FFF2-40B4-BE49-F238E27FC236}">
                  <a16:creationId xmlns:a16="http://schemas.microsoft.com/office/drawing/2014/main" id="{8ECCCAF0-B9F7-4485-AA40-7956EC00C288}"/>
                </a:ext>
              </a:extLst>
            </p:cNvPr>
            <p:cNvSpPr/>
            <p:nvPr/>
          </p:nvSpPr>
          <p:spPr>
            <a:xfrm>
              <a:off x="3706491" y="3014849"/>
              <a:ext cx="608419" cy="632047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06EB9D94-7D4A-4008-9AAD-F5DEC50D64F5}"/>
                </a:ext>
              </a:extLst>
            </p:cNvPr>
            <p:cNvSpPr txBox="1"/>
            <p:nvPr/>
          </p:nvSpPr>
          <p:spPr>
            <a:xfrm>
              <a:off x="3733218" y="2959045"/>
              <a:ext cx="7939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2.</a:t>
              </a:r>
            </a:p>
          </p:txBody>
        </p: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186E4A96-E819-43C8-88C6-D4D8C861C138}"/>
              </a:ext>
            </a:extLst>
          </p:cNvPr>
          <p:cNvGrpSpPr/>
          <p:nvPr/>
        </p:nvGrpSpPr>
        <p:grpSpPr>
          <a:xfrm>
            <a:off x="1907210" y="8549015"/>
            <a:ext cx="909433" cy="707887"/>
            <a:chOff x="113329" y="3909919"/>
            <a:chExt cx="909433" cy="707887"/>
          </a:xfrm>
        </p:grpSpPr>
        <p:sp>
          <p:nvSpPr>
            <p:cNvPr id="52" name="Forme libre : forme 51">
              <a:extLst>
                <a:ext uri="{FF2B5EF4-FFF2-40B4-BE49-F238E27FC236}">
                  <a16:creationId xmlns:a16="http://schemas.microsoft.com/office/drawing/2014/main" id="{E6D29804-C2C9-4F84-970F-EF9E01E27EA5}"/>
                </a:ext>
              </a:extLst>
            </p:cNvPr>
            <p:cNvSpPr/>
            <p:nvPr/>
          </p:nvSpPr>
          <p:spPr>
            <a:xfrm>
              <a:off x="113329" y="4115393"/>
              <a:ext cx="625964" cy="471271"/>
            </a:xfrm>
            <a:custGeom>
              <a:avLst/>
              <a:gdLst>
                <a:gd name="connsiteX0" fmla="*/ 374441 w 704047"/>
                <a:gd name="connsiteY0" fmla="*/ 1279 h 539101"/>
                <a:gd name="connsiteX1" fmla="*/ 215945 w 704047"/>
                <a:gd name="connsiteY1" fmla="*/ 37855 h 539101"/>
                <a:gd name="connsiteX2" fmla="*/ 33065 w 704047"/>
                <a:gd name="connsiteY2" fmla="*/ 159775 h 539101"/>
                <a:gd name="connsiteX3" fmla="*/ 20873 w 704047"/>
                <a:gd name="connsiteY3" fmla="*/ 379231 h 539101"/>
                <a:gd name="connsiteX4" fmla="*/ 252521 w 704047"/>
                <a:gd name="connsiteY4" fmla="*/ 525535 h 539101"/>
                <a:gd name="connsiteX5" fmla="*/ 557321 w 704047"/>
                <a:gd name="connsiteY5" fmla="*/ 513343 h 539101"/>
                <a:gd name="connsiteX6" fmla="*/ 703625 w 704047"/>
                <a:gd name="connsiteY6" fmla="*/ 354847 h 539101"/>
                <a:gd name="connsiteX7" fmla="*/ 593897 w 704047"/>
                <a:gd name="connsiteY7" fmla="*/ 74431 h 539101"/>
                <a:gd name="connsiteX8" fmla="*/ 374441 w 704047"/>
                <a:gd name="connsiteY8" fmla="*/ 1279 h 53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047" h="539101">
                  <a:moveTo>
                    <a:pt x="374441" y="1279"/>
                  </a:moveTo>
                  <a:cubicBezTo>
                    <a:pt x="311449" y="-4817"/>
                    <a:pt x="272841" y="11439"/>
                    <a:pt x="215945" y="37855"/>
                  </a:cubicBezTo>
                  <a:cubicBezTo>
                    <a:pt x="159049" y="64271"/>
                    <a:pt x="65577" y="102879"/>
                    <a:pt x="33065" y="159775"/>
                  </a:cubicBezTo>
                  <a:cubicBezTo>
                    <a:pt x="553" y="216671"/>
                    <a:pt x="-15703" y="318271"/>
                    <a:pt x="20873" y="379231"/>
                  </a:cubicBezTo>
                  <a:cubicBezTo>
                    <a:pt x="57449" y="440191"/>
                    <a:pt x="163113" y="503183"/>
                    <a:pt x="252521" y="525535"/>
                  </a:cubicBezTo>
                  <a:cubicBezTo>
                    <a:pt x="341929" y="547887"/>
                    <a:pt x="482137" y="541791"/>
                    <a:pt x="557321" y="513343"/>
                  </a:cubicBezTo>
                  <a:cubicBezTo>
                    <a:pt x="632505" y="484895"/>
                    <a:pt x="697529" y="427999"/>
                    <a:pt x="703625" y="354847"/>
                  </a:cubicBezTo>
                  <a:cubicBezTo>
                    <a:pt x="709721" y="281695"/>
                    <a:pt x="648761" y="133359"/>
                    <a:pt x="593897" y="74431"/>
                  </a:cubicBezTo>
                  <a:cubicBezTo>
                    <a:pt x="539033" y="15503"/>
                    <a:pt x="437433" y="7375"/>
                    <a:pt x="374441" y="1279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9AD0B579-8CB4-49E4-A7B0-53532C58B1D8}"/>
                </a:ext>
              </a:extLst>
            </p:cNvPr>
            <p:cNvSpPr txBox="1"/>
            <p:nvPr/>
          </p:nvSpPr>
          <p:spPr>
            <a:xfrm>
              <a:off x="258201" y="3909919"/>
              <a:ext cx="764561" cy="707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3.</a:t>
              </a:r>
            </a:p>
          </p:txBody>
        </p:sp>
      </p:grpSp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FF3F7BAE-70EB-40D6-989E-9644C155A562}"/>
              </a:ext>
            </a:extLst>
          </p:cNvPr>
          <p:cNvSpPr/>
          <p:nvPr/>
        </p:nvSpPr>
        <p:spPr>
          <a:xfrm>
            <a:off x="2412607" y="5712178"/>
            <a:ext cx="578949" cy="3127022"/>
          </a:xfrm>
          <a:custGeom>
            <a:avLst/>
            <a:gdLst>
              <a:gd name="connsiteX0" fmla="*/ 578949 w 578949"/>
              <a:gd name="connsiteY0" fmla="*/ 0 h 3127022"/>
              <a:gd name="connsiteX1" fmla="*/ 567660 w 578949"/>
              <a:gd name="connsiteY1" fmla="*/ 180622 h 3127022"/>
              <a:gd name="connsiteX2" fmla="*/ 556371 w 578949"/>
              <a:gd name="connsiteY2" fmla="*/ 214489 h 3127022"/>
              <a:gd name="connsiteX3" fmla="*/ 545082 w 578949"/>
              <a:gd name="connsiteY3" fmla="*/ 270933 h 3127022"/>
              <a:gd name="connsiteX4" fmla="*/ 533793 w 578949"/>
              <a:gd name="connsiteY4" fmla="*/ 316089 h 3127022"/>
              <a:gd name="connsiteX5" fmla="*/ 488637 w 578949"/>
              <a:gd name="connsiteY5" fmla="*/ 372533 h 3127022"/>
              <a:gd name="connsiteX6" fmla="*/ 443482 w 578949"/>
              <a:gd name="connsiteY6" fmla="*/ 451555 h 3127022"/>
              <a:gd name="connsiteX7" fmla="*/ 398326 w 578949"/>
              <a:gd name="connsiteY7" fmla="*/ 496711 h 3127022"/>
              <a:gd name="connsiteX8" fmla="*/ 364460 w 578949"/>
              <a:gd name="connsiteY8" fmla="*/ 541866 h 3127022"/>
              <a:gd name="connsiteX9" fmla="*/ 319304 w 578949"/>
              <a:gd name="connsiteY9" fmla="*/ 587022 h 3127022"/>
              <a:gd name="connsiteX10" fmla="*/ 274149 w 578949"/>
              <a:gd name="connsiteY10" fmla="*/ 654755 h 3127022"/>
              <a:gd name="connsiteX11" fmla="*/ 149971 w 578949"/>
              <a:gd name="connsiteY11" fmla="*/ 835378 h 3127022"/>
              <a:gd name="connsiteX12" fmla="*/ 82237 w 578949"/>
              <a:gd name="connsiteY12" fmla="*/ 970844 h 3127022"/>
              <a:gd name="connsiteX13" fmla="*/ 37082 w 578949"/>
              <a:gd name="connsiteY13" fmla="*/ 1185333 h 3127022"/>
              <a:gd name="connsiteX14" fmla="*/ 14504 w 578949"/>
              <a:gd name="connsiteY14" fmla="*/ 1309511 h 3127022"/>
              <a:gd name="connsiteX15" fmla="*/ 25793 w 578949"/>
              <a:gd name="connsiteY15" fmla="*/ 1919111 h 3127022"/>
              <a:gd name="connsiteX16" fmla="*/ 127393 w 578949"/>
              <a:gd name="connsiteY16" fmla="*/ 2167466 h 3127022"/>
              <a:gd name="connsiteX17" fmla="*/ 161260 w 578949"/>
              <a:gd name="connsiteY17" fmla="*/ 2269066 h 3127022"/>
              <a:gd name="connsiteX18" fmla="*/ 217704 w 578949"/>
              <a:gd name="connsiteY18" fmla="*/ 2381955 h 3127022"/>
              <a:gd name="connsiteX19" fmla="*/ 251571 w 578949"/>
              <a:gd name="connsiteY19" fmla="*/ 2483555 h 3127022"/>
              <a:gd name="connsiteX20" fmla="*/ 285437 w 578949"/>
              <a:gd name="connsiteY20" fmla="*/ 2664178 h 3127022"/>
              <a:gd name="connsiteX21" fmla="*/ 217704 w 578949"/>
              <a:gd name="connsiteY21" fmla="*/ 3025422 h 3127022"/>
              <a:gd name="connsiteX22" fmla="*/ 172549 w 578949"/>
              <a:gd name="connsiteY22" fmla="*/ 3059289 h 3127022"/>
              <a:gd name="connsiteX23" fmla="*/ 138682 w 578949"/>
              <a:gd name="connsiteY23" fmla="*/ 3127022 h 3127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78949" h="3127022">
                <a:moveTo>
                  <a:pt x="578949" y="0"/>
                </a:moveTo>
                <a:cubicBezTo>
                  <a:pt x="575186" y="60207"/>
                  <a:pt x="573975" y="120629"/>
                  <a:pt x="567660" y="180622"/>
                </a:cubicBezTo>
                <a:cubicBezTo>
                  <a:pt x="566414" y="192456"/>
                  <a:pt x="559257" y="202945"/>
                  <a:pt x="556371" y="214489"/>
                </a:cubicBezTo>
                <a:cubicBezTo>
                  <a:pt x="551717" y="233103"/>
                  <a:pt x="549244" y="252203"/>
                  <a:pt x="545082" y="270933"/>
                </a:cubicBezTo>
                <a:cubicBezTo>
                  <a:pt x="541716" y="286079"/>
                  <a:pt x="541328" y="302526"/>
                  <a:pt x="533793" y="316089"/>
                </a:cubicBezTo>
                <a:cubicBezTo>
                  <a:pt x="522091" y="337152"/>
                  <a:pt x="502002" y="352485"/>
                  <a:pt x="488637" y="372533"/>
                </a:cubicBezTo>
                <a:cubicBezTo>
                  <a:pt x="456600" y="420589"/>
                  <a:pt x="478131" y="411132"/>
                  <a:pt x="443482" y="451555"/>
                </a:cubicBezTo>
                <a:cubicBezTo>
                  <a:pt x="429629" y="467717"/>
                  <a:pt x="412343" y="480691"/>
                  <a:pt x="398326" y="496711"/>
                </a:cubicBezTo>
                <a:cubicBezTo>
                  <a:pt x="385937" y="510870"/>
                  <a:pt x="376849" y="527707"/>
                  <a:pt x="364460" y="541866"/>
                </a:cubicBezTo>
                <a:cubicBezTo>
                  <a:pt x="350443" y="557886"/>
                  <a:pt x="332602" y="570400"/>
                  <a:pt x="319304" y="587022"/>
                </a:cubicBezTo>
                <a:cubicBezTo>
                  <a:pt x="302353" y="608211"/>
                  <a:pt x="291100" y="633566"/>
                  <a:pt x="274149" y="654755"/>
                </a:cubicBezTo>
                <a:cubicBezTo>
                  <a:pt x="224148" y="717256"/>
                  <a:pt x="189384" y="756553"/>
                  <a:pt x="149971" y="835378"/>
                </a:cubicBezTo>
                <a:lnTo>
                  <a:pt x="82237" y="970844"/>
                </a:lnTo>
                <a:cubicBezTo>
                  <a:pt x="55782" y="1129587"/>
                  <a:pt x="91261" y="925277"/>
                  <a:pt x="37082" y="1185333"/>
                </a:cubicBezTo>
                <a:cubicBezTo>
                  <a:pt x="28501" y="1226520"/>
                  <a:pt x="22030" y="1268118"/>
                  <a:pt x="14504" y="1309511"/>
                </a:cubicBezTo>
                <a:cubicBezTo>
                  <a:pt x="-2071" y="1558131"/>
                  <a:pt x="-11343" y="1597265"/>
                  <a:pt x="25793" y="1919111"/>
                </a:cubicBezTo>
                <a:cubicBezTo>
                  <a:pt x="42138" y="2060765"/>
                  <a:pt x="76526" y="2053015"/>
                  <a:pt x="127393" y="2167466"/>
                </a:cubicBezTo>
                <a:cubicBezTo>
                  <a:pt x="141892" y="2200088"/>
                  <a:pt x="147407" y="2236165"/>
                  <a:pt x="161260" y="2269066"/>
                </a:cubicBezTo>
                <a:cubicBezTo>
                  <a:pt x="177586" y="2307840"/>
                  <a:pt x="201378" y="2343181"/>
                  <a:pt x="217704" y="2381955"/>
                </a:cubicBezTo>
                <a:cubicBezTo>
                  <a:pt x="231557" y="2414856"/>
                  <a:pt x="242486" y="2449032"/>
                  <a:pt x="251571" y="2483555"/>
                </a:cubicBezTo>
                <a:cubicBezTo>
                  <a:pt x="263878" y="2530322"/>
                  <a:pt x="276645" y="2611419"/>
                  <a:pt x="285437" y="2664178"/>
                </a:cubicBezTo>
                <a:cubicBezTo>
                  <a:pt x="273572" y="2788767"/>
                  <a:pt x="281727" y="2913381"/>
                  <a:pt x="217704" y="3025422"/>
                </a:cubicBezTo>
                <a:cubicBezTo>
                  <a:pt x="208369" y="3041758"/>
                  <a:pt x="187601" y="3048000"/>
                  <a:pt x="172549" y="3059289"/>
                </a:cubicBezTo>
                <a:cubicBezTo>
                  <a:pt x="156969" y="3106026"/>
                  <a:pt x="167861" y="3083254"/>
                  <a:pt x="138682" y="3127022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980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rme libre : forme 75">
            <a:extLst>
              <a:ext uri="{FF2B5EF4-FFF2-40B4-BE49-F238E27FC236}">
                <a16:creationId xmlns:a16="http://schemas.microsoft.com/office/drawing/2014/main" id="{2B3A8FC0-99E3-4C97-AAF2-1412C907087D}"/>
              </a:ext>
            </a:extLst>
          </p:cNvPr>
          <p:cNvSpPr/>
          <p:nvPr/>
        </p:nvSpPr>
        <p:spPr>
          <a:xfrm rot="15979360">
            <a:off x="-356756" y="-687286"/>
            <a:ext cx="1788858" cy="2434984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D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AEC6AC74-5958-4E01-8ADD-7E34CBF1BB32}"/>
              </a:ext>
            </a:extLst>
          </p:cNvPr>
          <p:cNvSpPr/>
          <p:nvPr/>
        </p:nvSpPr>
        <p:spPr>
          <a:xfrm>
            <a:off x="838401" y="1940055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En tant que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candidat.e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à une thèse de doctorat 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Je fais ma demande d’inscription</a:t>
            </a:r>
          </a:p>
        </p:txBody>
      </p:sp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781800D7-B48B-49D3-A324-1192662794EB}"/>
              </a:ext>
            </a:extLst>
          </p:cNvPr>
          <p:cNvSpPr/>
          <p:nvPr/>
        </p:nvSpPr>
        <p:spPr>
          <a:xfrm rot="16200000">
            <a:off x="5438320" y="8563312"/>
            <a:ext cx="1867717" cy="2183954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B83FC273-E084-480D-89A5-B5474F57A3A7}"/>
              </a:ext>
            </a:extLst>
          </p:cNvPr>
          <p:cNvGrpSpPr/>
          <p:nvPr/>
        </p:nvGrpSpPr>
        <p:grpSpPr>
          <a:xfrm>
            <a:off x="586027" y="2104924"/>
            <a:ext cx="639879" cy="707886"/>
            <a:chOff x="720687" y="2063740"/>
            <a:chExt cx="678352" cy="723081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28304891-AE91-401C-90F2-A48D700250DC}"/>
                </a:ext>
              </a:extLst>
            </p:cNvPr>
            <p:cNvSpPr/>
            <p:nvPr/>
          </p:nvSpPr>
          <p:spPr>
            <a:xfrm>
              <a:off x="793486" y="2234604"/>
              <a:ext cx="532756" cy="484722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410A9072-1A2F-4540-9B09-5ED81434BE8C}"/>
                </a:ext>
              </a:extLst>
            </p:cNvPr>
            <p:cNvSpPr txBox="1"/>
            <p:nvPr/>
          </p:nvSpPr>
          <p:spPr>
            <a:xfrm>
              <a:off x="720687" y="2063740"/>
              <a:ext cx="678352" cy="723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1.</a:t>
              </a:r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3750DD3C-AF7F-403A-898F-549411AFF455}"/>
              </a:ext>
            </a:extLst>
          </p:cNvPr>
          <p:cNvSpPr txBox="1"/>
          <p:nvPr/>
        </p:nvSpPr>
        <p:spPr>
          <a:xfrm>
            <a:off x="2285236" y="1347662"/>
            <a:ext cx="25559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Bahnschrift Light SemiCondensed" panose="020B0502040204020203" pitchFamily="34" charset="0"/>
              </a:rPr>
              <a:t>Je me connecte sur </a:t>
            </a:r>
            <a:r>
              <a:rPr lang="fr-FR" sz="1400" dirty="0">
                <a:latin typeface="Bahnschrift Light SemiCondensed" panose="020B0502040204020203" pitchFamily="34" charset="0"/>
                <a:hlinkClick r:id="rId2"/>
              </a:rPr>
              <a:t>ADUM</a:t>
            </a:r>
            <a:r>
              <a:rPr lang="fr-FR" sz="1400" dirty="0">
                <a:latin typeface="Bahnschrift Light SemiCondensed" panose="020B0502040204020203" pitchFamily="34" charset="0"/>
              </a:rPr>
              <a:t> .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" y="41298"/>
            <a:ext cx="1062052" cy="651215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9DA507A3-6DB2-4475-B33B-7A32A5C68356}"/>
              </a:ext>
            </a:extLst>
          </p:cNvPr>
          <p:cNvSpPr txBox="1"/>
          <p:nvPr/>
        </p:nvSpPr>
        <p:spPr>
          <a:xfrm>
            <a:off x="1355511" y="264482"/>
            <a:ext cx="5449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/>
            </a:lvl1pPr>
          </a:lstStyle>
          <a:p>
            <a:r>
              <a:rPr lang="fr-FR" sz="2000" b="0" dirty="0">
                <a:latin typeface="Bahnschrift" panose="020B0502040204020203" pitchFamily="34" charset="0"/>
              </a:rPr>
              <a:t>Circuit d’inscription en 1ère année de </a:t>
            </a:r>
          </a:p>
          <a:p>
            <a:r>
              <a:rPr lang="fr-FR" sz="2000" b="0" dirty="0">
                <a:latin typeface="Bahnschrift" panose="020B0502040204020203" pitchFamily="34" charset="0"/>
              </a:rPr>
              <a:t>doctorat à l’Université de Poitiers </a:t>
            </a:r>
          </a:p>
        </p:txBody>
      </p: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6150C1E0-DEF8-4FCC-893B-4BEB8391CDDE}"/>
              </a:ext>
            </a:extLst>
          </p:cNvPr>
          <p:cNvSpPr/>
          <p:nvPr/>
        </p:nvSpPr>
        <p:spPr>
          <a:xfrm>
            <a:off x="838401" y="2979434"/>
            <a:ext cx="5270439" cy="937328"/>
          </a:xfrm>
          <a:custGeom>
            <a:avLst/>
            <a:gdLst>
              <a:gd name="connsiteX0" fmla="*/ 0 w 5270439"/>
              <a:gd name="connsiteY0" fmla="*/ 156224 h 937328"/>
              <a:gd name="connsiteX1" fmla="*/ 156224 w 5270439"/>
              <a:gd name="connsiteY1" fmla="*/ 0 h 937328"/>
              <a:gd name="connsiteX2" fmla="*/ 726393 w 5270439"/>
              <a:gd name="connsiteY2" fmla="*/ 0 h 937328"/>
              <a:gd name="connsiteX3" fmla="*/ 1346142 w 5270439"/>
              <a:gd name="connsiteY3" fmla="*/ 0 h 937328"/>
              <a:gd name="connsiteX4" fmla="*/ 2065051 w 5270439"/>
              <a:gd name="connsiteY4" fmla="*/ 0 h 937328"/>
              <a:gd name="connsiteX5" fmla="*/ 2783959 w 5270439"/>
              <a:gd name="connsiteY5" fmla="*/ 0 h 937328"/>
              <a:gd name="connsiteX6" fmla="*/ 3354128 w 5270439"/>
              <a:gd name="connsiteY6" fmla="*/ 0 h 937328"/>
              <a:gd name="connsiteX7" fmla="*/ 3874717 w 5270439"/>
              <a:gd name="connsiteY7" fmla="*/ 0 h 937328"/>
              <a:gd name="connsiteX8" fmla="*/ 4345726 w 5270439"/>
              <a:gd name="connsiteY8" fmla="*/ 0 h 937328"/>
              <a:gd name="connsiteX9" fmla="*/ 5114215 w 5270439"/>
              <a:gd name="connsiteY9" fmla="*/ 0 h 937328"/>
              <a:gd name="connsiteX10" fmla="*/ 5270439 w 5270439"/>
              <a:gd name="connsiteY10" fmla="*/ 156224 h 937328"/>
              <a:gd name="connsiteX11" fmla="*/ 5270439 w 5270439"/>
              <a:gd name="connsiteY11" fmla="*/ 781104 h 937328"/>
              <a:gd name="connsiteX12" fmla="*/ 5114215 w 5270439"/>
              <a:gd name="connsiteY12" fmla="*/ 937328 h 937328"/>
              <a:gd name="connsiteX13" fmla="*/ 4544046 w 5270439"/>
              <a:gd name="connsiteY13" fmla="*/ 937328 h 937328"/>
              <a:gd name="connsiteX14" fmla="*/ 3973877 w 5270439"/>
              <a:gd name="connsiteY14" fmla="*/ 937328 h 937328"/>
              <a:gd name="connsiteX15" fmla="*/ 3304548 w 5270439"/>
              <a:gd name="connsiteY15" fmla="*/ 937328 h 937328"/>
              <a:gd name="connsiteX16" fmla="*/ 2635220 w 5270439"/>
              <a:gd name="connsiteY16" fmla="*/ 937328 h 937328"/>
              <a:gd name="connsiteX17" fmla="*/ 2015471 w 5270439"/>
              <a:gd name="connsiteY17" fmla="*/ 937328 h 937328"/>
              <a:gd name="connsiteX18" fmla="*/ 1445302 w 5270439"/>
              <a:gd name="connsiteY18" fmla="*/ 937328 h 937328"/>
              <a:gd name="connsiteX19" fmla="*/ 775973 w 5270439"/>
              <a:gd name="connsiteY19" fmla="*/ 937328 h 937328"/>
              <a:gd name="connsiteX20" fmla="*/ 156224 w 5270439"/>
              <a:gd name="connsiteY20" fmla="*/ 937328 h 937328"/>
              <a:gd name="connsiteX21" fmla="*/ 0 w 5270439"/>
              <a:gd name="connsiteY21" fmla="*/ 781104 h 937328"/>
              <a:gd name="connsiteX22" fmla="*/ 0 w 5270439"/>
              <a:gd name="connsiteY22" fmla="*/ 156224 h 937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937328" fill="none" extrusionOk="0">
                <a:moveTo>
                  <a:pt x="0" y="156224"/>
                </a:moveTo>
                <a:cubicBezTo>
                  <a:pt x="9626" y="74483"/>
                  <a:pt x="67888" y="-1676"/>
                  <a:pt x="156224" y="0"/>
                </a:cubicBezTo>
                <a:cubicBezTo>
                  <a:pt x="321830" y="-4006"/>
                  <a:pt x="568497" y="-6147"/>
                  <a:pt x="726393" y="0"/>
                </a:cubicBezTo>
                <a:cubicBezTo>
                  <a:pt x="884289" y="6147"/>
                  <a:pt x="1094029" y="-18640"/>
                  <a:pt x="1346142" y="0"/>
                </a:cubicBezTo>
                <a:cubicBezTo>
                  <a:pt x="1598255" y="18640"/>
                  <a:pt x="1762707" y="15632"/>
                  <a:pt x="2065051" y="0"/>
                </a:cubicBezTo>
                <a:cubicBezTo>
                  <a:pt x="2367395" y="-15632"/>
                  <a:pt x="2509399" y="6143"/>
                  <a:pt x="2783959" y="0"/>
                </a:cubicBezTo>
                <a:cubicBezTo>
                  <a:pt x="3058519" y="-6143"/>
                  <a:pt x="3173424" y="-22452"/>
                  <a:pt x="3354128" y="0"/>
                </a:cubicBezTo>
                <a:cubicBezTo>
                  <a:pt x="3534832" y="22452"/>
                  <a:pt x="3749142" y="10306"/>
                  <a:pt x="3874717" y="0"/>
                </a:cubicBezTo>
                <a:cubicBezTo>
                  <a:pt x="4000292" y="-10306"/>
                  <a:pt x="4142538" y="798"/>
                  <a:pt x="4345726" y="0"/>
                </a:cubicBezTo>
                <a:cubicBezTo>
                  <a:pt x="4548914" y="-798"/>
                  <a:pt x="4904435" y="-7500"/>
                  <a:pt x="5114215" y="0"/>
                </a:cubicBezTo>
                <a:cubicBezTo>
                  <a:pt x="5197461" y="5940"/>
                  <a:pt x="5277313" y="73095"/>
                  <a:pt x="5270439" y="156224"/>
                </a:cubicBezTo>
                <a:cubicBezTo>
                  <a:pt x="5272415" y="377861"/>
                  <a:pt x="5301621" y="583404"/>
                  <a:pt x="5270439" y="781104"/>
                </a:cubicBezTo>
                <a:cubicBezTo>
                  <a:pt x="5274532" y="860735"/>
                  <a:pt x="5202734" y="928431"/>
                  <a:pt x="5114215" y="937328"/>
                </a:cubicBezTo>
                <a:cubicBezTo>
                  <a:pt x="4999506" y="965214"/>
                  <a:pt x="4665962" y="917475"/>
                  <a:pt x="4544046" y="937328"/>
                </a:cubicBezTo>
                <a:cubicBezTo>
                  <a:pt x="4422130" y="957181"/>
                  <a:pt x="4169671" y="931276"/>
                  <a:pt x="3973877" y="937328"/>
                </a:cubicBezTo>
                <a:cubicBezTo>
                  <a:pt x="3778083" y="943380"/>
                  <a:pt x="3594354" y="925484"/>
                  <a:pt x="3304548" y="937328"/>
                </a:cubicBezTo>
                <a:cubicBezTo>
                  <a:pt x="3014742" y="949172"/>
                  <a:pt x="2968647" y="923473"/>
                  <a:pt x="2635220" y="937328"/>
                </a:cubicBezTo>
                <a:cubicBezTo>
                  <a:pt x="2301793" y="951183"/>
                  <a:pt x="2259101" y="916988"/>
                  <a:pt x="2015471" y="937328"/>
                </a:cubicBezTo>
                <a:cubicBezTo>
                  <a:pt x="1771841" y="957668"/>
                  <a:pt x="1582992" y="910284"/>
                  <a:pt x="1445302" y="937328"/>
                </a:cubicBezTo>
                <a:cubicBezTo>
                  <a:pt x="1307612" y="964372"/>
                  <a:pt x="925692" y="923744"/>
                  <a:pt x="775973" y="937328"/>
                </a:cubicBezTo>
                <a:cubicBezTo>
                  <a:pt x="626254" y="950912"/>
                  <a:pt x="432948" y="917397"/>
                  <a:pt x="156224" y="937328"/>
                </a:cubicBezTo>
                <a:cubicBezTo>
                  <a:pt x="69907" y="925965"/>
                  <a:pt x="21418" y="865389"/>
                  <a:pt x="0" y="781104"/>
                </a:cubicBezTo>
                <a:cubicBezTo>
                  <a:pt x="5216" y="588571"/>
                  <a:pt x="-24424" y="431359"/>
                  <a:pt x="0" y="156224"/>
                </a:cubicBezTo>
                <a:close/>
              </a:path>
              <a:path w="5270439" h="937328" stroke="0" extrusionOk="0">
                <a:moveTo>
                  <a:pt x="0" y="156224"/>
                </a:moveTo>
                <a:cubicBezTo>
                  <a:pt x="-9311" y="66808"/>
                  <a:pt x="62301" y="-4952"/>
                  <a:pt x="156224" y="0"/>
                </a:cubicBezTo>
                <a:cubicBezTo>
                  <a:pt x="386882" y="32545"/>
                  <a:pt x="669364" y="-18602"/>
                  <a:pt x="825553" y="0"/>
                </a:cubicBezTo>
                <a:cubicBezTo>
                  <a:pt x="981742" y="18602"/>
                  <a:pt x="1236558" y="-10253"/>
                  <a:pt x="1395722" y="0"/>
                </a:cubicBezTo>
                <a:cubicBezTo>
                  <a:pt x="1554886" y="10253"/>
                  <a:pt x="1807098" y="22508"/>
                  <a:pt x="1965891" y="0"/>
                </a:cubicBezTo>
                <a:cubicBezTo>
                  <a:pt x="2124684" y="-22508"/>
                  <a:pt x="2323155" y="10770"/>
                  <a:pt x="2486480" y="0"/>
                </a:cubicBezTo>
                <a:cubicBezTo>
                  <a:pt x="2649805" y="-10770"/>
                  <a:pt x="2785242" y="-8924"/>
                  <a:pt x="3056649" y="0"/>
                </a:cubicBezTo>
                <a:cubicBezTo>
                  <a:pt x="3328056" y="8924"/>
                  <a:pt x="3346496" y="-8149"/>
                  <a:pt x="3527658" y="0"/>
                </a:cubicBezTo>
                <a:cubicBezTo>
                  <a:pt x="3708820" y="8149"/>
                  <a:pt x="3858658" y="-23611"/>
                  <a:pt x="4147407" y="0"/>
                </a:cubicBezTo>
                <a:cubicBezTo>
                  <a:pt x="4436156" y="23611"/>
                  <a:pt x="4852540" y="420"/>
                  <a:pt x="5114215" y="0"/>
                </a:cubicBezTo>
                <a:cubicBezTo>
                  <a:pt x="5209715" y="-8117"/>
                  <a:pt x="5264100" y="73107"/>
                  <a:pt x="5270439" y="156224"/>
                </a:cubicBezTo>
                <a:cubicBezTo>
                  <a:pt x="5252942" y="360041"/>
                  <a:pt x="5292985" y="594507"/>
                  <a:pt x="5270439" y="781104"/>
                </a:cubicBezTo>
                <a:cubicBezTo>
                  <a:pt x="5266976" y="871893"/>
                  <a:pt x="5207165" y="946838"/>
                  <a:pt x="5114215" y="937328"/>
                </a:cubicBezTo>
                <a:cubicBezTo>
                  <a:pt x="4899871" y="931665"/>
                  <a:pt x="4658374" y="964792"/>
                  <a:pt x="4395306" y="937328"/>
                </a:cubicBezTo>
                <a:cubicBezTo>
                  <a:pt x="4132238" y="909864"/>
                  <a:pt x="4039349" y="952946"/>
                  <a:pt x="3924297" y="937328"/>
                </a:cubicBezTo>
                <a:cubicBezTo>
                  <a:pt x="3809245" y="921710"/>
                  <a:pt x="3474055" y="962910"/>
                  <a:pt x="3354128" y="937328"/>
                </a:cubicBezTo>
                <a:cubicBezTo>
                  <a:pt x="3234201" y="911746"/>
                  <a:pt x="3008884" y="929616"/>
                  <a:pt x="2783959" y="937328"/>
                </a:cubicBezTo>
                <a:cubicBezTo>
                  <a:pt x="2559034" y="945040"/>
                  <a:pt x="2447948" y="921853"/>
                  <a:pt x="2312950" y="937328"/>
                </a:cubicBezTo>
                <a:cubicBezTo>
                  <a:pt x="2177952" y="952803"/>
                  <a:pt x="1913412" y="954878"/>
                  <a:pt x="1693201" y="937328"/>
                </a:cubicBezTo>
                <a:cubicBezTo>
                  <a:pt x="1472990" y="919778"/>
                  <a:pt x="1348227" y="927397"/>
                  <a:pt x="1222192" y="937328"/>
                </a:cubicBezTo>
                <a:cubicBezTo>
                  <a:pt x="1096157" y="947259"/>
                  <a:pt x="963270" y="955929"/>
                  <a:pt x="751183" y="937328"/>
                </a:cubicBezTo>
                <a:cubicBezTo>
                  <a:pt x="539096" y="918727"/>
                  <a:pt x="395221" y="949735"/>
                  <a:pt x="156224" y="937328"/>
                </a:cubicBezTo>
                <a:cubicBezTo>
                  <a:pt x="72933" y="957854"/>
                  <a:pt x="11745" y="854296"/>
                  <a:pt x="0" y="781104"/>
                </a:cubicBezTo>
                <a:cubicBezTo>
                  <a:pt x="-20331" y="630439"/>
                  <a:pt x="-5198" y="371388"/>
                  <a:pt x="0" y="156224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En tant que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Directeur.rice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de thèse et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Directeur.rice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d’Unité de Recherche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Je donne un avis sur la qualité du projet et les conditions de sa réalisation</a:t>
            </a:r>
          </a:p>
        </p:txBody>
      </p:sp>
      <p:sp>
        <p:nvSpPr>
          <p:cNvPr id="68" name="Rectangle : coins arrondis 67">
            <a:extLst>
              <a:ext uri="{FF2B5EF4-FFF2-40B4-BE49-F238E27FC236}">
                <a16:creationId xmlns:a16="http://schemas.microsoft.com/office/drawing/2014/main" id="{A14C7363-2CE2-470D-8125-4AB1E324674B}"/>
              </a:ext>
            </a:extLst>
          </p:cNvPr>
          <p:cNvSpPr/>
          <p:nvPr/>
        </p:nvSpPr>
        <p:spPr>
          <a:xfrm>
            <a:off x="838401" y="4281409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En tant que gestionnaire d’École Doctorale 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Je vérifie et stabilise les données renseignées par le/la </a:t>
            </a:r>
            <a:r>
              <a:rPr lang="fr-FR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candidat.e</a:t>
            </a:r>
            <a:endParaRPr lang="fr-FR" sz="1200" b="1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7C539BF5-AACA-4647-87EB-407B458EF8B3}"/>
              </a:ext>
            </a:extLst>
          </p:cNvPr>
          <p:cNvSpPr/>
          <p:nvPr/>
        </p:nvSpPr>
        <p:spPr>
          <a:xfrm>
            <a:off x="838401" y="5320788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En tant que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Directeur.rice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d’École Doctorale 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Je propose l’inscription en doctorat</a:t>
            </a:r>
          </a:p>
        </p:txBody>
      </p:sp>
      <p:sp>
        <p:nvSpPr>
          <p:cNvPr id="70" name="Rectangle : coins arrondis 69">
            <a:extLst>
              <a:ext uri="{FF2B5EF4-FFF2-40B4-BE49-F238E27FC236}">
                <a16:creationId xmlns:a16="http://schemas.microsoft.com/office/drawing/2014/main" id="{44D696A2-A47D-42DE-B80A-944E28993294}"/>
              </a:ext>
            </a:extLst>
          </p:cNvPr>
          <p:cNvSpPr/>
          <p:nvPr/>
        </p:nvSpPr>
        <p:spPr>
          <a:xfrm>
            <a:off x="838401" y="6360167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En tant que gestionnaire de scolarité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Je vérifie la recevabilité du dossier d’inscription</a:t>
            </a:r>
          </a:p>
        </p:txBody>
      </p:sp>
      <p:sp>
        <p:nvSpPr>
          <p:cNvPr id="71" name="Rectangle : coins arrondis 70">
            <a:extLst>
              <a:ext uri="{FF2B5EF4-FFF2-40B4-BE49-F238E27FC236}">
                <a16:creationId xmlns:a16="http://schemas.microsoft.com/office/drawing/2014/main" id="{5CBF47B2-AEB8-4DD3-B202-52DD823B8516}"/>
              </a:ext>
            </a:extLst>
          </p:cNvPr>
          <p:cNvSpPr/>
          <p:nvPr/>
        </p:nvSpPr>
        <p:spPr>
          <a:xfrm>
            <a:off x="716770" y="7407438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En tant que Chef d’établissement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Je prononce l’inscription en doctorat</a:t>
            </a:r>
          </a:p>
        </p:txBody>
      </p: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E99C2093-FBF5-49F3-A1B1-7796DC4EDD6A}"/>
              </a:ext>
            </a:extLst>
          </p:cNvPr>
          <p:cNvSpPr/>
          <p:nvPr/>
        </p:nvSpPr>
        <p:spPr>
          <a:xfrm>
            <a:off x="838401" y="8438926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En tant que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candidat.e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à une thèse de doctorat 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Je finalise mon inscription (paiement des droits d’inscription et CVEC)</a:t>
            </a:r>
            <a:r>
              <a:rPr lang="fr-FR" sz="1200" b="1" dirty="0">
                <a:solidFill>
                  <a:schemeClr val="tx1"/>
                </a:solidFill>
                <a:latin typeface="Bahnschrift Light SemiCondensed" panose="020B0502040204020203" pitchFamily="34" charset="0"/>
              </a:rPr>
              <a:t> </a:t>
            </a:r>
            <a:endParaRPr lang="fr-FR" sz="1200" b="1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2C6E0CA3-0444-4DBD-8A94-F1F1A39BAB1B}"/>
              </a:ext>
            </a:extLst>
          </p:cNvPr>
          <p:cNvGrpSpPr/>
          <p:nvPr/>
        </p:nvGrpSpPr>
        <p:grpSpPr>
          <a:xfrm>
            <a:off x="555040" y="3358081"/>
            <a:ext cx="793920" cy="707886"/>
            <a:chOff x="4075166" y="3412017"/>
            <a:chExt cx="841653" cy="723082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8B631FAE-6036-444B-A675-71BFF8FB96D8}"/>
                </a:ext>
              </a:extLst>
            </p:cNvPr>
            <p:cNvSpPr/>
            <p:nvPr/>
          </p:nvSpPr>
          <p:spPr>
            <a:xfrm>
              <a:off x="4203883" y="3590795"/>
              <a:ext cx="469578" cy="51770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A0996DD3-5636-463C-AD3A-349A9ED9303D}"/>
                </a:ext>
              </a:extLst>
            </p:cNvPr>
            <p:cNvSpPr txBox="1"/>
            <p:nvPr/>
          </p:nvSpPr>
          <p:spPr>
            <a:xfrm>
              <a:off x="4075166" y="3412017"/>
              <a:ext cx="841653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2.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E0D8A682-BD28-48F5-8F22-9F2C46FAAEC8}"/>
              </a:ext>
            </a:extLst>
          </p:cNvPr>
          <p:cNvGrpSpPr/>
          <p:nvPr/>
        </p:nvGrpSpPr>
        <p:grpSpPr>
          <a:xfrm>
            <a:off x="479209" y="4413678"/>
            <a:ext cx="853513" cy="707887"/>
            <a:chOff x="1226582" y="4751916"/>
            <a:chExt cx="904830" cy="72308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EA90695-86F7-4109-9262-55C5B10934EA}"/>
                </a:ext>
              </a:extLst>
            </p:cNvPr>
            <p:cNvSpPr/>
            <p:nvPr/>
          </p:nvSpPr>
          <p:spPr>
            <a:xfrm>
              <a:off x="1226582" y="4969810"/>
              <a:ext cx="663600" cy="481387"/>
            </a:xfrm>
            <a:custGeom>
              <a:avLst/>
              <a:gdLst>
                <a:gd name="connsiteX0" fmla="*/ 374441 w 704047"/>
                <a:gd name="connsiteY0" fmla="*/ 1279 h 539101"/>
                <a:gd name="connsiteX1" fmla="*/ 215945 w 704047"/>
                <a:gd name="connsiteY1" fmla="*/ 37855 h 539101"/>
                <a:gd name="connsiteX2" fmla="*/ 33065 w 704047"/>
                <a:gd name="connsiteY2" fmla="*/ 159775 h 539101"/>
                <a:gd name="connsiteX3" fmla="*/ 20873 w 704047"/>
                <a:gd name="connsiteY3" fmla="*/ 379231 h 539101"/>
                <a:gd name="connsiteX4" fmla="*/ 252521 w 704047"/>
                <a:gd name="connsiteY4" fmla="*/ 525535 h 539101"/>
                <a:gd name="connsiteX5" fmla="*/ 557321 w 704047"/>
                <a:gd name="connsiteY5" fmla="*/ 513343 h 539101"/>
                <a:gd name="connsiteX6" fmla="*/ 703625 w 704047"/>
                <a:gd name="connsiteY6" fmla="*/ 354847 h 539101"/>
                <a:gd name="connsiteX7" fmla="*/ 593897 w 704047"/>
                <a:gd name="connsiteY7" fmla="*/ 74431 h 539101"/>
                <a:gd name="connsiteX8" fmla="*/ 374441 w 704047"/>
                <a:gd name="connsiteY8" fmla="*/ 1279 h 53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047" h="539101">
                  <a:moveTo>
                    <a:pt x="374441" y="1279"/>
                  </a:moveTo>
                  <a:cubicBezTo>
                    <a:pt x="311449" y="-4817"/>
                    <a:pt x="272841" y="11439"/>
                    <a:pt x="215945" y="37855"/>
                  </a:cubicBezTo>
                  <a:cubicBezTo>
                    <a:pt x="159049" y="64271"/>
                    <a:pt x="65577" y="102879"/>
                    <a:pt x="33065" y="159775"/>
                  </a:cubicBezTo>
                  <a:cubicBezTo>
                    <a:pt x="553" y="216671"/>
                    <a:pt x="-15703" y="318271"/>
                    <a:pt x="20873" y="379231"/>
                  </a:cubicBezTo>
                  <a:cubicBezTo>
                    <a:pt x="57449" y="440191"/>
                    <a:pt x="163113" y="503183"/>
                    <a:pt x="252521" y="525535"/>
                  </a:cubicBezTo>
                  <a:cubicBezTo>
                    <a:pt x="341929" y="547887"/>
                    <a:pt x="482137" y="541791"/>
                    <a:pt x="557321" y="513343"/>
                  </a:cubicBezTo>
                  <a:cubicBezTo>
                    <a:pt x="632505" y="484895"/>
                    <a:pt x="697529" y="427999"/>
                    <a:pt x="703625" y="354847"/>
                  </a:cubicBezTo>
                  <a:cubicBezTo>
                    <a:pt x="709721" y="281695"/>
                    <a:pt x="648761" y="133359"/>
                    <a:pt x="593897" y="74431"/>
                  </a:cubicBezTo>
                  <a:cubicBezTo>
                    <a:pt x="539033" y="15503"/>
                    <a:pt x="437433" y="7375"/>
                    <a:pt x="374441" y="1279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88AA99CB-8EAD-46B9-9252-B20C7FDAC5B6}"/>
                </a:ext>
              </a:extLst>
            </p:cNvPr>
            <p:cNvSpPr txBox="1"/>
            <p:nvPr/>
          </p:nvSpPr>
          <p:spPr>
            <a:xfrm>
              <a:off x="1320882" y="4751916"/>
              <a:ext cx="810530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3.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6E93F8DC-7B50-4622-B5F2-C1259DBB53F5}"/>
              </a:ext>
            </a:extLst>
          </p:cNvPr>
          <p:cNvGrpSpPr/>
          <p:nvPr/>
        </p:nvGrpSpPr>
        <p:grpSpPr>
          <a:xfrm>
            <a:off x="561593" y="5522008"/>
            <a:ext cx="793918" cy="707886"/>
            <a:chOff x="4316605" y="6067939"/>
            <a:chExt cx="841652" cy="723082"/>
          </a:xfrm>
        </p:grpSpPr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46FDBAF5-5D7C-41CB-83AB-A0DDC2C572E3}"/>
                </a:ext>
              </a:extLst>
            </p:cNvPr>
            <p:cNvSpPr/>
            <p:nvPr/>
          </p:nvSpPr>
          <p:spPr>
            <a:xfrm>
              <a:off x="4361181" y="6122460"/>
              <a:ext cx="541455" cy="619716"/>
            </a:xfrm>
            <a:custGeom>
              <a:avLst/>
              <a:gdLst>
                <a:gd name="connsiteX0" fmla="*/ 291942 w 622578"/>
                <a:gd name="connsiteY0" fmla="*/ 17170 h 675538"/>
                <a:gd name="connsiteX1" fmla="*/ 48102 w 622578"/>
                <a:gd name="connsiteY1" fmla="*/ 187858 h 675538"/>
                <a:gd name="connsiteX2" fmla="*/ 23718 w 622578"/>
                <a:gd name="connsiteY2" fmla="*/ 517042 h 675538"/>
                <a:gd name="connsiteX3" fmla="*/ 316326 w 622578"/>
                <a:gd name="connsiteY3" fmla="*/ 675538 h 675538"/>
                <a:gd name="connsiteX4" fmla="*/ 535782 w 622578"/>
                <a:gd name="connsiteY4" fmla="*/ 517042 h 675538"/>
                <a:gd name="connsiteX5" fmla="*/ 621126 w 622578"/>
                <a:gd name="connsiteY5" fmla="*/ 224434 h 675538"/>
                <a:gd name="connsiteX6" fmla="*/ 474822 w 622578"/>
                <a:gd name="connsiteY6" fmla="*/ 29362 h 675538"/>
                <a:gd name="connsiteX7" fmla="*/ 291942 w 622578"/>
                <a:gd name="connsiteY7" fmla="*/ 17170 h 675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2578" h="675538">
                  <a:moveTo>
                    <a:pt x="291942" y="17170"/>
                  </a:moveTo>
                  <a:cubicBezTo>
                    <a:pt x="220822" y="43586"/>
                    <a:pt x="92806" y="104546"/>
                    <a:pt x="48102" y="187858"/>
                  </a:cubicBezTo>
                  <a:cubicBezTo>
                    <a:pt x="3398" y="271170"/>
                    <a:pt x="-20986" y="435762"/>
                    <a:pt x="23718" y="517042"/>
                  </a:cubicBezTo>
                  <a:cubicBezTo>
                    <a:pt x="68422" y="598322"/>
                    <a:pt x="230982" y="675538"/>
                    <a:pt x="316326" y="675538"/>
                  </a:cubicBezTo>
                  <a:cubicBezTo>
                    <a:pt x="401670" y="675538"/>
                    <a:pt x="484982" y="592226"/>
                    <a:pt x="535782" y="517042"/>
                  </a:cubicBezTo>
                  <a:cubicBezTo>
                    <a:pt x="586582" y="441858"/>
                    <a:pt x="631286" y="305714"/>
                    <a:pt x="621126" y="224434"/>
                  </a:cubicBezTo>
                  <a:cubicBezTo>
                    <a:pt x="610966" y="143154"/>
                    <a:pt x="525622" y="63906"/>
                    <a:pt x="474822" y="29362"/>
                  </a:cubicBezTo>
                  <a:cubicBezTo>
                    <a:pt x="424022" y="-5182"/>
                    <a:pt x="363062" y="-9246"/>
                    <a:pt x="291942" y="17170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490F138A-7FEC-4A6F-8705-92FA3015A90E}"/>
                </a:ext>
              </a:extLst>
            </p:cNvPr>
            <p:cNvSpPr txBox="1"/>
            <p:nvPr/>
          </p:nvSpPr>
          <p:spPr>
            <a:xfrm>
              <a:off x="4316605" y="6067939"/>
              <a:ext cx="841652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4.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9A49B1CC-18DC-4495-9857-8C9738198392}"/>
              </a:ext>
            </a:extLst>
          </p:cNvPr>
          <p:cNvGrpSpPr/>
          <p:nvPr/>
        </p:nvGrpSpPr>
        <p:grpSpPr>
          <a:xfrm>
            <a:off x="513479" y="6459282"/>
            <a:ext cx="813328" cy="707886"/>
            <a:chOff x="1264450" y="7302116"/>
            <a:chExt cx="862229" cy="723082"/>
          </a:xfrm>
        </p:grpSpPr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C2F52375-602B-44B2-B48F-93A52D580252}"/>
                </a:ext>
              </a:extLst>
            </p:cNvPr>
            <p:cNvSpPr/>
            <p:nvPr/>
          </p:nvSpPr>
          <p:spPr>
            <a:xfrm>
              <a:off x="1264450" y="7441172"/>
              <a:ext cx="674078" cy="570727"/>
            </a:xfrm>
            <a:custGeom>
              <a:avLst/>
              <a:gdLst>
                <a:gd name="connsiteX0" fmla="*/ 283934 w 674078"/>
                <a:gd name="connsiteY0" fmla="*/ 8140 h 570727"/>
                <a:gd name="connsiteX1" fmla="*/ 40094 w 674078"/>
                <a:gd name="connsiteY1" fmla="*/ 142252 h 570727"/>
                <a:gd name="connsiteX2" fmla="*/ 15710 w 674078"/>
                <a:gd name="connsiteY2" fmla="*/ 398284 h 570727"/>
                <a:gd name="connsiteX3" fmla="*/ 198590 w 674078"/>
                <a:gd name="connsiteY3" fmla="*/ 556780 h 570727"/>
                <a:gd name="connsiteX4" fmla="*/ 539966 w 674078"/>
                <a:gd name="connsiteY4" fmla="*/ 532396 h 570727"/>
                <a:gd name="connsiteX5" fmla="*/ 674078 w 674078"/>
                <a:gd name="connsiteY5" fmla="*/ 288556 h 570727"/>
                <a:gd name="connsiteX6" fmla="*/ 539966 w 674078"/>
                <a:gd name="connsiteY6" fmla="*/ 44716 h 570727"/>
                <a:gd name="connsiteX7" fmla="*/ 283934 w 674078"/>
                <a:gd name="connsiteY7" fmla="*/ 8140 h 57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4078" h="570727">
                  <a:moveTo>
                    <a:pt x="283934" y="8140"/>
                  </a:moveTo>
                  <a:cubicBezTo>
                    <a:pt x="200622" y="24396"/>
                    <a:pt x="84798" y="77228"/>
                    <a:pt x="40094" y="142252"/>
                  </a:cubicBezTo>
                  <a:cubicBezTo>
                    <a:pt x="-4610" y="207276"/>
                    <a:pt x="-10706" y="329196"/>
                    <a:pt x="15710" y="398284"/>
                  </a:cubicBezTo>
                  <a:cubicBezTo>
                    <a:pt x="42126" y="467372"/>
                    <a:pt x="111214" y="534428"/>
                    <a:pt x="198590" y="556780"/>
                  </a:cubicBezTo>
                  <a:cubicBezTo>
                    <a:pt x="285966" y="579132"/>
                    <a:pt x="460718" y="577100"/>
                    <a:pt x="539966" y="532396"/>
                  </a:cubicBezTo>
                  <a:cubicBezTo>
                    <a:pt x="619214" y="487692"/>
                    <a:pt x="674078" y="369836"/>
                    <a:pt x="674078" y="288556"/>
                  </a:cubicBezTo>
                  <a:cubicBezTo>
                    <a:pt x="674078" y="207276"/>
                    <a:pt x="604990" y="91452"/>
                    <a:pt x="539966" y="44716"/>
                  </a:cubicBezTo>
                  <a:cubicBezTo>
                    <a:pt x="474942" y="-2020"/>
                    <a:pt x="367246" y="-8116"/>
                    <a:pt x="283934" y="8140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94908D76-AA41-4296-8F7C-5C38E3C1A90F}"/>
                </a:ext>
              </a:extLst>
            </p:cNvPr>
            <p:cNvSpPr txBox="1"/>
            <p:nvPr/>
          </p:nvSpPr>
          <p:spPr>
            <a:xfrm>
              <a:off x="1316151" y="7302116"/>
              <a:ext cx="810528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5.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1DC374D7-CBB6-42BD-80E0-081DF6983AF2}"/>
              </a:ext>
            </a:extLst>
          </p:cNvPr>
          <p:cNvGrpSpPr/>
          <p:nvPr/>
        </p:nvGrpSpPr>
        <p:grpSpPr>
          <a:xfrm rot="20967748">
            <a:off x="492595" y="7510816"/>
            <a:ext cx="856777" cy="699627"/>
            <a:chOff x="4594749" y="8099951"/>
            <a:chExt cx="908289" cy="774604"/>
          </a:xfrm>
        </p:grpSpPr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023F7D94-7E40-4C39-B90F-90CB53F42A59}"/>
                </a:ext>
              </a:extLst>
            </p:cNvPr>
            <p:cNvSpPr/>
            <p:nvPr/>
          </p:nvSpPr>
          <p:spPr>
            <a:xfrm rot="18897514">
              <a:off x="4645266" y="8233620"/>
              <a:ext cx="590418" cy="691452"/>
            </a:xfrm>
            <a:custGeom>
              <a:avLst/>
              <a:gdLst>
                <a:gd name="connsiteX0" fmla="*/ 234606 w 612763"/>
                <a:gd name="connsiteY0" fmla="*/ 101262 h 666239"/>
                <a:gd name="connsiteX1" fmla="*/ 51726 w 612763"/>
                <a:gd name="connsiteY1" fmla="*/ 308526 h 666239"/>
                <a:gd name="connsiteX2" fmla="*/ 15150 w 612763"/>
                <a:gd name="connsiteY2" fmla="*/ 576750 h 666239"/>
                <a:gd name="connsiteX3" fmla="*/ 271182 w 612763"/>
                <a:gd name="connsiteY3" fmla="*/ 662094 h 666239"/>
                <a:gd name="connsiteX4" fmla="*/ 502830 w 612763"/>
                <a:gd name="connsiteY4" fmla="*/ 467022 h 666239"/>
                <a:gd name="connsiteX5" fmla="*/ 612558 w 612763"/>
                <a:gd name="connsiteY5" fmla="*/ 210990 h 666239"/>
                <a:gd name="connsiteX6" fmla="*/ 478446 w 612763"/>
                <a:gd name="connsiteY6" fmla="*/ 3726 h 666239"/>
                <a:gd name="connsiteX7" fmla="*/ 234606 w 612763"/>
                <a:gd name="connsiteY7" fmla="*/ 101262 h 66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2763" h="666239">
                  <a:moveTo>
                    <a:pt x="234606" y="101262"/>
                  </a:moveTo>
                  <a:cubicBezTo>
                    <a:pt x="163486" y="152062"/>
                    <a:pt x="88302" y="229278"/>
                    <a:pt x="51726" y="308526"/>
                  </a:cubicBezTo>
                  <a:cubicBezTo>
                    <a:pt x="15150" y="387774"/>
                    <a:pt x="-21426" y="517822"/>
                    <a:pt x="15150" y="576750"/>
                  </a:cubicBezTo>
                  <a:cubicBezTo>
                    <a:pt x="51726" y="635678"/>
                    <a:pt x="189902" y="680382"/>
                    <a:pt x="271182" y="662094"/>
                  </a:cubicBezTo>
                  <a:cubicBezTo>
                    <a:pt x="352462" y="643806"/>
                    <a:pt x="445934" y="542206"/>
                    <a:pt x="502830" y="467022"/>
                  </a:cubicBezTo>
                  <a:cubicBezTo>
                    <a:pt x="559726" y="391838"/>
                    <a:pt x="616622" y="288206"/>
                    <a:pt x="612558" y="210990"/>
                  </a:cubicBezTo>
                  <a:cubicBezTo>
                    <a:pt x="608494" y="133774"/>
                    <a:pt x="543470" y="24046"/>
                    <a:pt x="478446" y="3726"/>
                  </a:cubicBezTo>
                  <a:cubicBezTo>
                    <a:pt x="413422" y="-16594"/>
                    <a:pt x="305726" y="50462"/>
                    <a:pt x="234606" y="101262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EEB22B3-0382-431B-8CBD-64A827A21548}"/>
                </a:ext>
              </a:extLst>
            </p:cNvPr>
            <p:cNvSpPr txBox="1"/>
            <p:nvPr/>
          </p:nvSpPr>
          <p:spPr>
            <a:xfrm rot="632252">
              <a:off x="4661387" y="8099951"/>
              <a:ext cx="841651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6.</a:t>
              </a:r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90522F77-2E8F-44EF-9E83-453D576C12D0}"/>
              </a:ext>
            </a:extLst>
          </p:cNvPr>
          <p:cNvGrpSpPr/>
          <p:nvPr/>
        </p:nvGrpSpPr>
        <p:grpSpPr>
          <a:xfrm>
            <a:off x="524025" y="8573635"/>
            <a:ext cx="639879" cy="707886"/>
            <a:chOff x="739379" y="2061429"/>
            <a:chExt cx="678352" cy="723081"/>
          </a:xfrm>
        </p:grpSpPr>
        <p:sp>
          <p:nvSpPr>
            <p:cNvPr id="62" name="Forme libre : forme 61">
              <a:extLst>
                <a:ext uri="{FF2B5EF4-FFF2-40B4-BE49-F238E27FC236}">
                  <a16:creationId xmlns:a16="http://schemas.microsoft.com/office/drawing/2014/main" id="{37A0F546-C168-4F3C-A0A2-06FCCE7CB17D}"/>
                </a:ext>
              </a:extLst>
            </p:cNvPr>
            <p:cNvSpPr/>
            <p:nvPr/>
          </p:nvSpPr>
          <p:spPr>
            <a:xfrm>
              <a:off x="793486" y="2234604"/>
              <a:ext cx="532756" cy="484722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D6388A0A-D71E-4BBB-A5EB-B79E906FB054}"/>
                </a:ext>
              </a:extLst>
            </p:cNvPr>
            <p:cNvSpPr txBox="1"/>
            <p:nvPr/>
          </p:nvSpPr>
          <p:spPr>
            <a:xfrm>
              <a:off x="739379" y="2061429"/>
              <a:ext cx="678352" cy="723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7.</a:t>
              </a:r>
            </a:p>
          </p:txBody>
        </p:sp>
      </p:grpSp>
      <p:pic>
        <p:nvPicPr>
          <p:cNvPr id="4" name="Image 3">
            <a:extLst>
              <a:ext uri="{FF2B5EF4-FFF2-40B4-BE49-F238E27FC236}">
                <a16:creationId xmlns:a16="http://schemas.microsoft.com/office/drawing/2014/main" id="{C0CDB14A-424F-4034-9F40-E0A0CBBDCF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5384" y="7525646"/>
            <a:ext cx="390367" cy="390367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21C1536F-3B6A-4DF9-9668-E235BA223F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8285" y="2068500"/>
            <a:ext cx="390367" cy="390367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95AD4D25-B9D6-44FC-A143-903B7044B1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08284" y="4439859"/>
            <a:ext cx="390368" cy="390368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9734259B-E62E-4D84-A69D-9574B25580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08284" y="5480133"/>
            <a:ext cx="393686" cy="393686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69BF46CD-5B62-44DA-94EB-D5B6441CAF9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05384" y="6508972"/>
            <a:ext cx="390368" cy="390368"/>
          </a:xfrm>
          <a:prstGeom prst="rect">
            <a:avLst/>
          </a:prstGeom>
        </p:spPr>
      </p:pic>
      <p:pic>
        <p:nvPicPr>
          <p:cNvPr id="1026" name="Picture 2" descr="homme ">
            <a:extLst>
              <a:ext uri="{FF2B5EF4-FFF2-40B4-BE49-F238E27FC236}">
                <a16:creationId xmlns:a16="http://schemas.microsoft.com/office/drawing/2014/main" id="{9F6F83D3-44C7-4A06-A2CE-CA305E7E6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209" y="3140175"/>
            <a:ext cx="390368" cy="39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07C98536-ED64-494A-8F3C-A389C0CCD9D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32510" y="3335359"/>
            <a:ext cx="390368" cy="390368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:a16="http://schemas.microsoft.com/office/drawing/2014/main" id="{B5A93F45-7930-4E74-90CA-2D03777A4D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3656" y="8617749"/>
            <a:ext cx="390367" cy="39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13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781800D7-B48B-49D3-A324-1192662794EB}"/>
              </a:ext>
            </a:extLst>
          </p:cNvPr>
          <p:cNvSpPr/>
          <p:nvPr/>
        </p:nvSpPr>
        <p:spPr>
          <a:xfrm rot="16200000">
            <a:off x="5438320" y="8563312"/>
            <a:ext cx="1867717" cy="2183954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orme libre : forme 35">
            <a:extLst>
              <a:ext uri="{FF2B5EF4-FFF2-40B4-BE49-F238E27FC236}">
                <a16:creationId xmlns:a16="http://schemas.microsoft.com/office/drawing/2014/main" id="{557D91CD-D3AC-4A20-AE69-C06370339DF6}"/>
              </a:ext>
            </a:extLst>
          </p:cNvPr>
          <p:cNvSpPr/>
          <p:nvPr/>
        </p:nvSpPr>
        <p:spPr>
          <a:xfrm rot="5612795">
            <a:off x="186359" y="-537858"/>
            <a:ext cx="1871090" cy="2595998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rgbClr val="72D4CF"/>
          </a:solidFill>
          <a:ln>
            <a:solidFill>
              <a:srgbClr val="72D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50D94517-6A8A-4841-A89F-BFE7A3A235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sp>
        <p:nvSpPr>
          <p:cNvPr id="61" name="ZoneTexte 36">
            <a:extLst>
              <a:ext uri="{FF2B5EF4-FFF2-40B4-BE49-F238E27FC236}">
                <a16:creationId xmlns:a16="http://schemas.microsoft.com/office/drawing/2014/main" id="{DE889974-02A3-4F24-9F8A-E9B24AA59A26}"/>
              </a:ext>
            </a:extLst>
          </p:cNvPr>
          <p:cNvSpPr txBox="1"/>
          <p:nvPr/>
        </p:nvSpPr>
        <p:spPr>
          <a:xfrm>
            <a:off x="0" y="3998893"/>
            <a:ext cx="6857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dirty="0">
                <a:latin typeface="Bahnschrift" panose="020B0502040204020203" pitchFamily="34" charset="0"/>
              </a:rPr>
              <a:t>Circuit d’inscription en 2ème année de </a:t>
            </a:r>
          </a:p>
          <a:p>
            <a:pPr algn="ctr"/>
            <a:r>
              <a:rPr lang="fr-FR" sz="2800" dirty="0">
                <a:latin typeface="Bahnschrift" panose="020B0502040204020203" pitchFamily="34" charset="0"/>
              </a:rPr>
              <a:t>doctorat à l’Université de Poitiers </a:t>
            </a:r>
          </a:p>
        </p:txBody>
      </p:sp>
    </p:spTree>
    <p:extLst>
      <p:ext uri="{BB962C8B-B14F-4D97-AF65-F5344CB8AC3E}">
        <p14:creationId xmlns:p14="http://schemas.microsoft.com/office/powerpoint/2010/main" val="2522046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AEC6AC74-5958-4E01-8ADD-7E34CBF1BB32}"/>
              </a:ext>
            </a:extLst>
          </p:cNvPr>
          <p:cNvSpPr/>
          <p:nvPr/>
        </p:nvSpPr>
        <p:spPr>
          <a:xfrm>
            <a:off x="838401" y="1940054"/>
            <a:ext cx="5270439" cy="975505"/>
          </a:xfrm>
          <a:custGeom>
            <a:avLst/>
            <a:gdLst>
              <a:gd name="connsiteX0" fmla="*/ 0 w 5270439"/>
              <a:gd name="connsiteY0" fmla="*/ 162587 h 975505"/>
              <a:gd name="connsiteX1" fmla="*/ 162587 w 5270439"/>
              <a:gd name="connsiteY1" fmla="*/ 0 h 975505"/>
              <a:gd name="connsiteX2" fmla="*/ 731292 w 5270439"/>
              <a:gd name="connsiteY2" fmla="*/ 0 h 975505"/>
              <a:gd name="connsiteX3" fmla="*/ 1349451 w 5270439"/>
              <a:gd name="connsiteY3" fmla="*/ 0 h 975505"/>
              <a:gd name="connsiteX4" fmla="*/ 2066514 w 5270439"/>
              <a:gd name="connsiteY4" fmla="*/ 0 h 975505"/>
              <a:gd name="connsiteX5" fmla="*/ 2783577 w 5270439"/>
              <a:gd name="connsiteY5" fmla="*/ 0 h 975505"/>
              <a:gd name="connsiteX6" fmla="*/ 3352283 w 5270439"/>
              <a:gd name="connsiteY6" fmla="*/ 0 h 975505"/>
              <a:gd name="connsiteX7" fmla="*/ 3871536 w 5270439"/>
              <a:gd name="connsiteY7" fmla="*/ 0 h 975505"/>
              <a:gd name="connsiteX8" fmla="*/ 4341336 w 5270439"/>
              <a:gd name="connsiteY8" fmla="*/ 0 h 975505"/>
              <a:gd name="connsiteX9" fmla="*/ 5107852 w 5270439"/>
              <a:gd name="connsiteY9" fmla="*/ 0 h 975505"/>
              <a:gd name="connsiteX10" fmla="*/ 5270439 w 5270439"/>
              <a:gd name="connsiteY10" fmla="*/ 162587 h 975505"/>
              <a:gd name="connsiteX11" fmla="*/ 5270439 w 5270439"/>
              <a:gd name="connsiteY11" fmla="*/ 812918 h 975505"/>
              <a:gd name="connsiteX12" fmla="*/ 5107852 w 5270439"/>
              <a:gd name="connsiteY12" fmla="*/ 975505 h 975505"/>
              <a:gd name="connsiteX13" fmla="*/ 4539147 w 5270439"/>
              <a:gd name="connsiteY13" fmla="*/ 975505 h 975505"/>
              <a:gd name="connsiteX14" fmla="*/ 3970441 w 5270439"/>
              <a:gd name="connsiteY14" fmla="*/ 975505 h 975505"/>
              <a:gd name="connsiteX15" fmla="*/ 3302830 w 5270439"/>
              <a:gd name="connsiteY15" fmla="*/ 975505 h 975505"/>
              <a:gd name="connsiteX16" fmla="*/ 2635220 w 5270439"/>
              <a:gd name="connsiteY16" fmla="*/ 975505 h 975505"/>
              <a:gd name="connsiteX17" fmla="*/ 2017061 w 5270439"/>
              <a:gd name="connsiteY17" fmla="*/ 975505 h 975505"/>
              <a:gd name="connsiteX18" fmla="*/ 1448356 w 5270439"/>
              <a:gd name="connsiteY18" fmla="*/ 975505 h 975505"/>
              <a:gd name="connsiteX19" fmla="*/ 780745 w 5270439"/>
              <a:gd name="connsiteY19" fmla="*/ 975505 h 975505"/>
              <a:gd name="connsiteX20" fmla="*/ 162587 w 5270439"/>
              <a:gd name="connsiteY20" fmla="*/ 975505 h 975505"/>
              <a:gd name="connsiteX21" fmla="*/ 0 w 5270439"/>
              <a:gd name="connsiteY21" fmla="*/ 812918 h 975505"/>
              <a:gd name="connsiteX22" fmla="*/ 0 w 5270439"/>
              <a:gd name="connsiteY22" fmla="*/ 162587 h 975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975505" fill="none" extrusionOk="0">
                <a:moveTo>
                  <a:pt x="0" y="162587"/>
                </a:moveTo>
                <a:cubicBezTo>
                  <a:pt x="10984" y="77973"/>
                  <a:pt x="56921" y="-12941"/>
                  <a:pt x="162587" y="0"/>
                </a:cubicBezTo>
                <a:cubicBezTo>
                  <a:pt x="325594" y="-2617"/>
                  <a:pt x="609734" y="21085"/>
                  <a:pt x="731292" y="0"/>
                </a:cubicBezTo>
                <a:cubicBezTo>
                  <a:pt x="852850" y="-21085"/>
                  <a:pt x="1105229" y="25736"/>
                  <a:pt x="1349451" y="0"/>
                </a:cubicBezTo>
                <a:cubicBezTo>
                  <a:pt x="1593673" y="-25736"/>
                  <a:pt x="1772059" y="-1143"/>
                  <a:pt x="2066514" y="0"/>
                </a:cubicBezTo>
                <a:cubicBezTo>
                  <a:pt x="2360969" y="1143"/>
                  <a:pt x="2580341" y="-19391"/>
                  <a:pt x="2783577" y="0"/>
                </a:cubicBezTo>
                <a:cubicBezTo>
                  <a:pt x="2986813" y="19391"/>
                  <a:pt x="3221574" y="-27332"/>
                  <a:pt x="3352283" y="0"/>
                </a:cubicBezTo>
                <a:cubicBezTo>
                  <a:pt x="3482992" y="27332"/>
                  <a:pt x="3626421" y="8866"/>
                  <a:pt x="3871536" y="0"/>
                </a:cubicBezTo>
                <a:cubicBezTo>
                  <a:pt x="4116651" y="-8866"/>
                  <a:pt x="4120614" y="-18390"/>
                  <a:pt x="4341336" y="0"/>
                </a:cubicBezTo>
                <a:cubicBezTo>
                  <a:pt x="4562058" y="18390"/>
                  <a:pt x="4803138" y="-19460"/>
                  <a:pt x="5107852" y="0"/>
                </a:cubicBezTo>
                <a:cubicBezTo>
                  <a:pt x="5194155" y="6835"/>
                  <a:pt x="5288168" y="80919"/>
                  <a:pt x="5270439" y="162587"/>
                </a:cubicBezTo>
                <a:cubicBezTo>
                  <a:pt x="5240907" y="308808"/>
                  <a:pt x="5284133" y="493435"/>
                  <a:pt x="5270439" y="812918"/>
                </a:cubicBezTo>
                <a:cubicBezTo>
                  <a:pt x="5272288" y="899708"/>
                  <a:pt x="5200770" y="963090"/>
                  <a:pt x="5107852" y="975505"/>
                </a:cubicBezTo>
                <a:cubicBezTo>
                  <a:pt x="4865163" y="989320"/>
                  <a:pt x="4815007" y="971771"/>
                  <a:pt x="4539147" y="975505"/>
                </a:cubicBezTo>
                <a:cubicBezTo>
                  <a:pt x="4263288" y="979239"/>
                  <a:pt x="4155776" y="949390"/>
                  <a:pt x="3970441" y="975505"/>
                </a:cubicBezTo>
                <a:cubicBezTo>
                  <a:pt x="3785106" y="1001620"/>
                  <a:pt x="3609196" y="1005775"/>
                  <a:pt x="3302830" y="975505"/>
                </a:cubicBezTo>
                <a:cubicBezTo>
                  <a:pt x="2996464" y="945235"/>
                  <a:pt x="2891815" y="1002651"/>
                  <a:pt x="2635220" y="975505"/>
                </a:cubicBezTo>
                <a:cubicBezTo>
                  <a:pt x="2378625" y="948360"/>
                  <a:pt x="2159237" y="993603"/>
                  <a:pt x="2017061" y="975505"/>
                </a:cubicBezTo>
                <a:cubicBezTo>
                  <a:pt x="1874885" y="957407"/>
                  <a:pt x="1633965" y="980707"/>
                  <a:pt x="1448356" y="975505"/>
                </a:cubicBezTo>
                <a:cubicBezTo>
                  <a:pt x="1262748" y="970303"/>
                  <a:pt x="938467" y="969986"/>
                  <a:pt x="780745" y="975505"/>
                </a:cubicBezTo>
                <a:cubicBezTo>
                  <a:pt x="623023" y="981024"/>
                  <a:pt x="374905" y="958975"/>
                  <a:pt x="162587" y="975505"/>
                </a:cubicBezTo>
                <a:cubicBezTo>
                  <a:pt x="72731" y="956535"/>
                  <a:pt x="16743" y="901152"/>
                  <a:pt x="0" y="812918"/>
                </a:cubicBezTo>
                <a:cubicBezTo>
                  <a:pt x="2570" y="657300"/>
                  <a:pt x="20181" y="406864"/>
                  <a:pt x="0" y="162587"/>
                </a:cubicBezTo>
                <a:close/>
              </a:path>
              <a:path w="5270439" h="975505" stroke="0" extrusionOk="0">
                <a:moveTo>
                  <a:pt x="0" y="162587"/>
                </a:moveTo>
                <a:cubicBezTo>
                  <a:pt x="-18404" y="66594"/>
                  <a:pt x="71042" y="-1134"/>
                  <a:pt x="162587" y="0"/>
                </a:cubicBezTo>
                <a:cubicBezTo>
                  <a:pt x="435997" y="-33250"/>
                  <a:pt x="590655" y="-24793"/>
                  <a:pt x="830198" y="0"/>
                </a:cubicBezTo>
                <a:cubicBezTo>
                  <a:pt x="1069741" y="24793"/>
                  <a:pt x="1232563" y="3534"/>
                  <a:pt x="1398903" y="0"/>
                </a:cubicBezTo>
                <a:cubicBezTo>
                  <a:pt x="1565243" y="-3534"/>
                  <a:pt x="1687891" y="6410"/>
                  <a:pt x="1967609" y="0"/>
                </a:cubicBezTo>
                <a:cubicBezTo>
                  <a:pt x="2247327" y="-6410"/>
                  <a:pt x="2377132" y="-10402"/>
                  <a:pt x="2486862" y="0"/>
                </a:cubicBezTo>
                <a:cubicBezTo>
                  <a:pt x="2596592" y="10402"/>
                  <a:pt x="2778338" y="-9590"/>
                  <a:pt x="3055567" y="0"/>
                </a:cubicBezTo>
                <a:cubicBezTo>
                  <a:pt x="3332797" y="9590"/>
                  <a:pt x="3344831" y="19100"/>
                  <a:pt x="3525367" y="0"/>
                </a:cubicBezTo>
                <a:cubicBezTo>
                  <a:pt x="3705903" y="-19100"/>
                  <a:pt x="3952876" y="29939"/>
                  <a:pt x="4143525" y="0"/>
                </a:cubicBezTo>
                <a:cubicBezTo>
                  <a:pt x="4334174" y="-29939"/>
                  <a:pt x="4826463" y="-3941"/>
                  <a:pt x="5107852" y="0"/>
                </a:cubicBezTo>
                <a:cubicBezTo>
                  <a:pt x="5208971" y="-9970"/>
                  <a:pt x="5267470" y="74274"/>
                  <a:pt x="5270439" y="162587"/>
                </a:cubicBezTo>
                <a:cubicBezTo>
                  <a:pt x="5269316" y="402489"/>
                  <a:pt x="5297466" y="629558"/>
                  <a:pt x="5270439" y="812918"/>
                </a:cubicBezTo>
                <a:cubicBezTo>
                  <a:pt x="5260716" y="915374"/>
                  <a:pt x="5200612" y="979734"/>
                  <a:pt x="5107852" y="975505"/>
                </a:cubicBezTo>
                <a:cubicBezTo>
                  <a:pt x="4760035" y="942815"/>
                  <a:pt x="4650034" y="983131"/>
                  <a:pt x="4390789" y="975505"/>
                </a:cubicBezTo>
                <a:cubicBezTo>
                  <a:pt x="4131544" y="967879"/>
                  <a:pt x="4020951" y="984490"/>
                  <a:pt x="3920988" y="975505"/>
                </a:cubicBezTo>
                <a:cubicBezTo>
                  <a:pt x="3821025" y="966520"/>
                  <a:pt x="3602193" y="992537"/>
                  <a:pt x="3352283" y="975505"/>
                </a:cubicBezTo>
                <a:cubicBezTo>
                  <a:pt x="3102373" y="958473"/>
                  <a:pt x="2897582" y="973738"/>
                  <a:pt x="2783577" y="975505"/>
                </a:cubicBezTo>
                <a:cubicBezTo>
                  <a:pt x="2669572" y="977272"/>
                  <a:pt x="2491846" y="961815"/>
                  <a:pt x="2313777" y="975505"/>
                </a:cubicBezTo>
                <a:cubicBezTo>
                  <a:pt x="2135708" y="989195"/>
                  <a:pt x="1997933" y="954861"/>
                  <a:pt x="1695619" y="975505"/>
                </a:cubicBezTo>
                <a:cubicBezTo>
                  <a:pt x="1393305" y="996149"/>
                  <a:pt x="1355563" y="979242"/>
                  <a:pt x="1225819" y="975505"/>
                </a:cubicBezTo>
                <a:cubicBezTo>
                  <a:pt x="1096075" y="971768"/>
                  <a:pt x="942669" y="962877"/>
                  <a:pt x="756019" y="975505"/>
                </a:cubicBezTo>
                <a:cubicBezTo>
                  <a:pt x="569369" y="988133"/>
                  <a:pt x="305161" y="951476"/>
                  <a:pt x="162587" y="975505"/>
                </a:cubicBezTo>
                <a:cubicBezTo>
                  <a:pt x="73588" y="980967"/>
                  <a:pt x="12321" y="888982"/>
                  <a:pt x="0" y="812918"/>
                </a:cubicBezTo>
                <a:cubicBezTo>
                  <a:pt x="31918" y="664258"/>
                  <a:pt x="8443" y="297361"/>
                  <a:pt x="0" y="162587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En tant que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doctorant.e</a:t>
            </a:r>
            <a:endParaRPr lang="fr-FR" sz="1200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Je fais ma demande d’inscription en y joignant 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le compte rendu de mon Comité de Suivi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Individuel (validé par mon école doctorale)</a:t>
            </a:r>
          </a:p>
        </p:txBody>
      </p:sp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781800D7-B48B-49D3-A324-1192662794EB}"/>
              </a:ext>
            </a:extLst>
          </p:cNvPr>
          <p:cNvSpPr/>
          <p:nvPr/>
        </p:nvSpPr>
        <p:spPr>
          <a:xfrm rot="16200000">
            <a:off x="5438320" y="8563312"/>
            <a:ext cx="1867717" cy="2183954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3750DD3C-AF7F-403A-898F-549411AFF455}"/>
              </a:ext>
            </a:extLst>
          </p:cNvPr>
          <p:cNvSpPr txBox="1"/>
          <p:nvPr/>
        </p:nvSpPr>
        <p:spPr>
          <a:xfrm>
            <a:off x="2285236" y="1347662"/>
            <a:ext cx="25559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Bahnschrift Light SemiCondensed" panose="020B0502040204020203" pitchFamily="34" charset="0"/>
              </a:rPr>
              <a:t>Je me connecte sur </a:t>
            </a:r>
            <a:r>
              <a:rPr lang="fr-FR" sz="1400" dirty="0">
                <a:latin typeface="Bahnschrift Light SemiCondensed" panose="020B0502040204020203" pitchFamily="34" charset="0"/>
                <a:hlinkClick r:id="rId2"/>
              </a:rPr>
              <a:t>ADUM</a:t>
            </a:r>
            <a:r>
              <a:rPr lang="fr-FR" sz="1400" dirty="0">
                <a:latin typeface="Bahnschrift Light SemiCondensed" panose="020B0502040204020203" pitchFamily="34" charset="0"/>
              </a:rPr>
              <a:t> .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9DA507A3-6DB2-4475-B33B-7A32A5C68356}"/>
              </a:ext>
            </a:extLst>
          </p:cNvPr>
          <p:cNvSpPr txBox="1"/>
          <p:nvPr/>
        </p:nvSpPr>
        <p:spPr>
          <a:xfrm>
            <a:off x="1355511" y="264482"/>
            <a:ext cx="5449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/>
            </a:lvl1pPr>
          </a:lstStyle>
          <a:p>
            <a:r>
              <a:rPr lang="fr-FR" sz="2000" b="0" dirty="0">
                <a:latin typeface="Bahnschrift" panose="020B0502040204020203" pitchFamily="34" charset="0"/>
              </a:rPr>
              <a:t>Circuit d’inscription en 2ème année de </a:t>
            </a:r>
          </a:p>
          <a:p>
            <a:r>
              <a:rPr lang="fr-FR" sz="2000" b="0" dirty="0">
                <a:latin typeface="Bahnschrift" panose="020B0502040204020203" pitchFamily="34" charset="0"/>
              </a:rPr>
              <a:t>doctorat et plus à l’Université de Poitiers </a:t>
            </a:r>
          </a:p>
        </p:txBody>
      </p: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6150C1E0-DEF8-4FCC-893B-4BEB8391CDDE}"/>
              </a:ext>
            </a:extLst>
          </p:cNvPr>
          <p:cNvSpPr/>
          <p:nvPr/>
        </p:nvSpPr>
        <p:spPr>
          <a:xfrm>
            <a:off x="838401" y="3204690"/>
            <a:ext cx="5270439" cy="712071"/>
          </a:xfrm>
          <a:custGeom>
            <a:avLst/>
            <a:gdLst>
              <a:gd name="connsiteX0" fmla="*/ 0 w 5270439"/>
              <a:gd name="connsiteY0" fmla="*/ 118681 h 712071"/>
              <a:gd name="connsiteX1" fmla="*/ 118681 w 5270439"/>
              <a:gd name="connsiteY1" fmla="*/ 0 h 712071"/>
              <a:gd name="connsiteX2" fmla="*/ 697485 w 5270439"/>
              <a:gd name="connsiteY2" fmla="*/ 0 h 712071"/>
              <a:gd name="connsiteX3" fmla="*/ 1326619 w 5270439"/>
              <a:gd name="connsiteY3" fmla="*/ 0 h 712071"/>
              <a:gd name="connsiteX4" fmla="*/ 2056416 w 5270439"/>
              <a:gd name="connsiteY4" fmla="*/ 0 h 712071"/>
              <a:gd name="connsiteX5" fmla="*/ 2786212 w 5270439"/>
              <a:gd name="connsiteY5" fmla="*/ 0 h 712071"/>
              <a:gd name="connsiteX6" fmla="*/ 3365016 w 5270439"/>
              <a:gd name="connsiteY6" fmla="*/ 0 h 712071"/>
              <a:gd name="connsiteX7" fmla="*/ 3893489 w 5270439"/>
              <a:gd name="connsiteY7" fmla="*/ 0 h 712071"/>
              <a:gd name="connsiteX8" fmla="*/ 4371631 w 5270439"/>
              <a:gd name="connsiteY8" fmla="*/ 0 h 712071"/>
              <a:gd name="connsiteX9" fmla="*/ 5151758 w 5270439"/>
              <a:gd name="connsiteY9" fmla="*/ 0 h 712071"/>
              <a:gd name="connsiteX10" fmla="*/ 5270439 w 5270439"/>
              <a:gd name="connsiteY10" fmla="*/ 118681 h 712071"/>
              <a:gd name="connsiteX11" fmla="*/ 5270439 w 5270439"/>
              <a:gd name="connsiteY11" fmla="*/ 593390 h 712071"/>
              <a:gd name="connsiteX12" fmla="*/ 5151758 w 5270439"/>
              <a:gd name="connsiteY12" fmla="*/ 712071 h 712071"/>
              <a:gd name="connsiteX13" fmla="*/ 4572954 w 5270439"/>
              <a:gd name="connsiteY13" fmla="*/ 712071 h 712071"/>
              <a:gd name="connsiteX14" fmla="*/ 3994150 w 5270439"/>
              <a:gd name="connsiteY14" fmla="*/ 712071 h 712071"/>
              <a:gd name="connsiteX15" fmla="*/ 3314685 w 5270439"/>
              <a:gd name="connsiteY15" fmla="*/ 712071 h 712071"/>
              <a:gd name="connsiteX16" fmla="*/ 2635220 w 5270439"/>
              <a:gd name="connsiteY16" fmla="*/ 712071 h 712071"/>
              <a:gd name="connsiteX17" fmla="*/ 2006085 w 5270439"/>
              <a:gd name="connsiteY17" fmla="*/ 712071 h 712071"/>
              <a:gd name="connsiteX18" fmla="*/ 1427281 w 5270439"/>
              <a:gd name="connsiteY18" fmla="*/ 712071 h 712071"/>
              <a:gd name="connsiteX19" fmla="*/ 747816 w 5270439"/>
              <a:gd name="connsiteY19" fmla="*/ 712071 h 712071"/>
              <a:gd name="connsiteX20" fmla="*/ 118681 w 5270439"/>
              <a:gd name="connsiteY20" fmla="*/ 712071 h 712071"/>
              <a:gd name="connsiteX21" fmla="*/ 0 w 5270439"/>
              <a:gd name="connsiteY21" fmla="*/ 593390 h 712071"/>
              <a:gd name="connsiteX22" fmla="*/ 0 w 5270439"/>
              <a:gd name="connsiteY22" fmla="*/ 118681 h 712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712071" fill="none" extrusionOk="0">
                <a:moveTo>
                  <a:pt x="0" y="118681"/>
                </a:moveTo>
                <a:cubicBezTo>
                  <a:pt x="7340" y="56596"/>
                  <a:pt x="49937" y="-2608"/>
                  <a:pt x="118681" y="0"/>
                </a:cubicBezTo>
                <a:cubicBezTo>
                  <a:pt x="371789" y="20991"/>
                  <a:pt x="511111" y="2536"/>
                  <a:pt x="697485" y="0"/>
                </a:cubicBezTo>
                <a:cubicBezTo>
                  <a:pt x="883859" y="-2536"/>
                  <a:pt x="1179268" y="10192"/>
                  <a:pt x="1326619" y="0"/>
                </a:cubicBezTo>
                <a:cubicBezTo>
                  <a:pt x="1473970" y="-10192"/>
                  <a:pt x="1902484" y="19330"/>
                  <a:pt x="2056416" y="0"/>
                </a:cubicBezTo>
                <a:cubicBezTo>
                  <a:pt x="2210348" y="-19330"/>
                  <a:pt x="2533906" y="-33315"/>
                  <a:pt x="2786212" y="0"/>
                </a:cubicBezTo>
                <a:cubicBezTo>
                  <a:pt x="3038518" y="33315"/>
                  <a:pt x="3206018" y="-21239"/>
                  <a:pt x="3365016" y="0"/>
                </a:cubicBezTo>
                <a:cubicBezTo>
                  <a:pt x="3524014" y="21239"/>
                  <a:pt x="3693167" y="-15020"/>
                  <a:pt x="3893489" y="0"/>
                </a:cubicBezTo>
                <a:cubicBezTo>
                  <a:pt x="4093811" y="15020"/>
                  <a:pt x="4243932" y="4072"/>
                  <a:pt x="4371631" y="0"/>
                </a:cubicBezTo>
                <a:cubicBezTo>
                  <a:pt x="4499330" y="-4072"/>
                  <a:pt x="4905478" y="30272"/>
                  <a:pt x="5151758" y="0"/>
                </a:cubicBezTo>
                <a:cubicBezTo>
                  <a:pt x="5215178" y="4162"/>
                  <a:pt x="5282836" y="58817"/>
                  <a:pt x="5270439" y="118681"/>
                </a:cubicBezTo>
                <a:cubicBezTo>
                  <a:pt x="5258895" y="293242"/>
                  <a:pt x="5255959" y="386681"/>
                  <a:pt x="5270439" y="593390"/>
                </a:cubicBezTo>
                <a:cubicBezTo>
                  <a:pt x="5276161" y="649641"/>
                  <a:pt x="5218938" y="705578"/>
                  <a:pt x="5151758" y="712071"/>
                </a:cubicBezTo>
                <a:cubicBezTo>
                  <a:pt x="5029229" y="696334"/>
                  <a:pt x="4859116" y="688120"/>
                  <a:pt x="4572954" y="712071"/>
                </a:cubicBezTo>
                <a:cubicBezTo>
                  <a:pt x="4286792" y="736022"/>
                  <a:pt x="4110401" y="729008"/>
                  <a:pt x="3994150" y="712071"/>
                </a:cubicBezTo>
                <a:cubicBezTo>
                  <a:pt x="3877899" y="695134"/>
                  <a:pt x="3583356" y="689392"/>
                  <a:pt x="3314685" y="712071"/>
                </a:cubicBezTo>
                <a:cubicBezTo>
                  <a:pt x="3046014" y="734750"/>
                  <a:pt x="2970504" y="698033"/>
                  <a:pt x="2635220" y="712071"/>
                </a:cubicBezTo>
                <a:cubicBezTo>
                  <a:pt x="2299937" y="726109"/>
                  <a:pt x="2284031" y="691484"/>
                  <a:pt x="2006085" y="712071"/>
                </a:cubicBezTo>
                <a:cubicBezTo>
                  <a:pt x="1728140" y="732658"/>
                  <a:pt x="1590005" y="691075"/>
                  <a:pt x="1427281" y="712071"/>
                </a:cubicBezTo>
                <a:cubicBezTo>
                  <a:pt x="1264557" y="733067"/>
                  <a:pt x="962065" y="690567"/>
                  <a:pt x="747816" y="712071"/>
                </a:cubicBezTo>
                <a:cubicBezTo>
                  <a:pt x="533567" y="733575"/>
                  <a:pt x="384685" y="738188"/>
                  <a:pt x="118681" y="712071"/>
                </a:cubicBezTo>
                <a:cubicBezTo>
                  <a:pt x="53098" y="700805"/>
                  <a:pt x="10289" y="657977"/>
                  <a:pt x="0" y="593390"/>
                </a:cubicBezTo>
                <a:cubicBezTo>
                  <a:pt x="12243" y="421420"/>
                  <a:pt x="-22343" y="283148"/>
                  <a:pt x="0" y="118681"/>
                </a:cubicBezTo>
                <a:close/>
              </a:path>
              <a:path w="5270439" h="712071" stroke="0" extrusionOk="0">
                <a:moveTo>
                  <a:pt x="0" y="118681"/>
                </a:moveTo>
                <a:cubicBezTo>
                  <a:pt x="-15130" y="48039"/>
                  <a:pt x="49549" y="-2323"/>
                  <a:pt x="118681" y="0"/>
                </a:cubicBezTo>
                <a:cubicBezTo>
                  <a:pt x="293709" y="-29715"/>
                  <a:pt x="496347" y="15173"/>
                  <a:pt x="798146" y="0"/>
                </a:cubicBezTo>
                <a:cubicBezTo>
                  <a:pt x="1099945" y="-15173"/>
                  <a:pt x="1201238" y="20487"/>
                  <a:pt x="1376950" y="0"/>
                </a:cubicBezTo>
                <a:cubicBezTo>
                  <a:pt x="1552662" y="-20487"/>
                  <a:pt x="1747038" y="-9441"/>
                  <a:pt x="1955754" y="0"/>
                </a:cubicBezTo>
                <a:cubicBezTo>
                  <a:pt x="2164470" y="9441"/>
                  <a:pt x="2330072" y="-11704"/>
                  <a:pt x="2484227" y="0"/>
                </a:cubicBezTo>
                <a:cubicBezTo>
                  <a:pt x="2638382" y="11704"/>
                  <a:pt x="2897052" y="-1553"/>
                  <a:pt x="3063031" y="0"/>
                </a:cubicBezTo>
                <a:cubicBezTo>
                  <a:pt x="3229010" y="1553"/>
                  <a:pt x="3358484" y="-12104"/>
                  <a:pt x="3541173" y="0"/>
                </a:cubicBezTo>
                <a:cubicBezTo>
                  <a:pt x="3723862" y="12104"/>
                  <a:pt x="3898752" y="-9155"/>
                  <a:pt x="4170308" y="0"/>
                </a:cubicBezTo>
                <a:cubicBezTo>
                  <a:pt x="4441865" y="9155"/>
                  <a:pt x="4721645" y="-47083"/>
                  <a:pt x="5151758" y="0"/>
                </a:cubicBezTo>
                <a:cubicBezTo>
                  <a:pt x="5228379" y="-9751"/>
                  <a:pt x="5266359" y="55171"/>
                  <a:pt x="5270439" y="118681"/>
                </a:cubicBezTo>
                <a:cubicBezTo>
                  <a:pt x="5246860" y="257347"/>
                  <a:pt x="5278022" y="478232"/>
                  <a:pt x="5270439" y="593390"/>
                </a:cubicBezTo>
                <a:cubicBezTo>
                  <a:pt x="5262495" y="669281"/>
                  <a:pt x="5221905" y="718631"/>
                  <a:pt x="5151758" y="712071"/>
                </a:cubicBezTo>
                <a:cubicBezTo>
                  <a:pt x="4966320" y="687955"/>
                  <a:pt x="4780124" y="700934"/>
                  <a:pt x="4421962" y="712071"/>
                </a:cubicBezTo>
                <a:cubicBezTo>
                  <a:pt x="4063800" y="723208"/>
                  <a:pt x="4107849" y="730621"/>
                  <a:pt x="3943820" y="712071"/>
                </a:cubicBezTo>
                <a:cubicBezTo>
                  <a:pt x="3779791" y="693521"/>
                  <a:pt x="3578348" y="687511"/>
                  <a:pt x="3365016" y="712071"/>
                </a:cubicBezTo>
                <a:cubicBezTo>
                  <a:pt x="3151684" y="736631"/>
                  <a:pt x="3070832" y="708483"/>
                  <a:pt x="2786212" y="712071"/>
                </a:cubicBezTo>
                <a:cubicBezTo>
                  <a:pt x="2501592" y="715659"/>
                  <a:pt x="2459912" y="713743"/>
                  <a:pt x="2308069" y="712071"/>
                </a:cubicBezTo>
                <a:cubicBezTo>
                  <a:pt x="2156226" y="710399"/>
                  <a:pt x="1977187" y="730163"/>
                  <a:pt x="1678935" y="712071"/>
                </a:cubicBezTo>
                <a:cubicBezTo>
                  <a:pt x="1380683" y="693979"/>
                  <a:pt x="1328578" y="692606"/>
                  <a:pt x="1200793" y="712071"/>
                </a:cubicBezTo>
                <a:cubicBezTo>
                  <a:pt x="1073008" y="731536"/>
                  <a:pt x="928678" y="731766"/>
                  <a:pt x="722650" y="712071"/>
                </a:cubicBezTo>
                <a:cubicBezTo>
                  <a:pt x="516622" y="692376"/>
                  <a:pt x="321621" y="727309"/>
                  <a:pt x="118681" y="712071"/>
                </a:cubicBezTo>
                <a:cubicBezTo>
                  <a:pt x="54017" y="718130"/>
                  <a:pt x="2538" y="656108"/>
                  <a:pt x="0" y="593390"/>
                </a:cubicBezTo>
                <a:cubicBezTo>
                  <a:pt x="8471" y="485433"/>
                  <a:pt x="-22066" y="352654"/>
                  <a:pt x="0" y="11868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En tant que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Directeur.rice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de thèse 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Je donne un avis sur la qualité du projet et les conditions de sa réalisation</a:t>
            </a:r>
          </a:p>
        </p:txBody>
      </p:sp>
      <p:sp>
        <p:nvSpPr>
          <p:cNvPr id="68" name="Rectangle : coins arrondis 67">
            <a:extLst>
              <a:ext uri="{FF2B5EF4-FFF2-40B4-BE49-F238E27FC236}">
                <a16:creationId xmlns:a16="http://schemas.microsoft.com/office/drawing/2014/main" id="{A14C7363-2CE2-470D-8125-4AB1E324674B}"/>
              </a:ext>
            </a:extLst>
          </p:cNvPr>
          <p:cNvSpPr/>
          <p:nvPr/>
        </p:nvSpPr>
        <p:spPr>
          <a:xfrm>
            <a:off x="838401" y="4281409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En tant que gestionnaire d’École Doctorale 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Je vérifie et stabilise les données renseignées par le/la </a:t>
            </a:r>
            <a:r>
              <a:rPr lang="fr-FR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doctorant.e</a:t>
            </a:r>
            <a:endParaRPr lang="fr-FR" sz="1200" b="1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7C539BF5-AACA-4647-87EB-407B458EF8B3}"/>
              </a:ext>
            </a:extLst>
          </p:cNvPr>
          <p:cNvSpPr/>
          <p:nvPr/>
        </p:nvSpPr>
        <p:spPr>
          <a:xfrm>
            <a:off x="838401" y="5320788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En tant que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Directeur.rice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d’École Doctorale 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Je propose l’inscription en doctorat</a:t>
            </a:r>
          </a:p>
        </p:txBody>
      </p:sp>
      <p:sp>
        <p:nvSpPr>
          <p:cNvPr id="70" name="Rectangle : coins arrondis 69">
            <a:extLst>
              <a:ext uri="{FF2B5EF4-FFF2-40B4-BE49-F238E27FC236}">
                <a16:creationId xmlns:a16="http://schemas.microsoft.com/office/drawing/2014/main" id="{44D696A2-A47D-42DE-B80A-944E28993294}"/>
              </a:ext>
            </a:extLst>
          </p:cNvPr>
          <p:cNvSpPr/>
          <p:nvPr/>
        </p:nvSpPr>
        <p:spPr>
          <a:xfrm>
            <a:off x="838401" y="6360167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En tant que gestionnaire de scolarité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Je vérifie la recevabilité du dossier d’inscription</a:t>
            </a:r>
          </a:p>
        </p:txBody>
      </p:sp>
      <p:sp>
        <p:nvSpPr>
          <p:cNvPr id="71" name="Rectangle : coins arrondis 70">
            <a:extLst>
              <a:ext uri="{FF2B5EF4-FFF2-40B4-BE49-F238E27FC236}">
                <a16:creationId xmlns:a16="http://schemas.microsoft.com/office/drawing/2014/main" id="{5CBF47B2-AEB8-4DD3-B202-52DD823B8516}"/>
              </a:ext>
            </a:extLst>
          </p:cNvPr>
          <p:cNvSpPr/>
          <p:nvPr/>
        </p:nvSpPr>
        <p:spPr>
          <a:xfrm>
            <a:off x="838401" y="7399546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En tant que Chef d’établissement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Je prononce l’inscription en doctorat</a:t>
            </a:r>
          </a:p>
        </p:txBody>
      </p: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E99C2093-FBF5-49F3-A1B1-7796DC4EDD6A}"/>
              </a:ext>
            </a:extLst>
          </p:cNvPr>
          <p:cNvSpPr/>
          <p:nvPr/>
        </p:nvSpPr>
        <p:spPr>
          <a:xfrm>
            <a:off x="838401" y="8438926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En tant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doctorant.e</a:t>
            </a:r>
            <a:endParaRPr lang="fr-FR" sz="1200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Je finalise mon inscription (paiement des droits d’inscription et CVEC)</a:t>
            </a:r>
            <a:r>
              <a:rPr lang="fr-FR" sz="1200" b="1" dirty="0">
                <a:solidFill>
                  <a:schemeClr val="tx1"/>
                </a:solidFill>
                <a:latin typeface="Bahnschrift Light SemiCondensed" panose="020B0502040204020203" pitchFamily="34" charset="0"/>
              </a:rPr>
              <a:t> </a:t>
            </a:r>
            <a:endParaRPr lang="fr-FR" sz="1200" b="1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36" name="Forme libre : forme 35">
            <a:extLst>
              <a:ext uri="{FF2B5EF4-FFF2-40B4-BE49-F238E27FC236}">
                <a16:creationId xmlns:a16="http://schemas.microsoft.com/office/drawing/2014/main" id="{557D91CD-D3AC-4A20-AE69-C06370339DF6}"/>
              </a:ext>
            </a:extLst>
          </p:cNvPr>
          <p:cNvSpPr/>
          <p:nvPr/>
        </p:nvSpPr>
        <p:spPr>
          <a:xfrm rot="5612795">
            <a:off x="186359" y="-537858"/>
            <a:ext cx="1871090" cy="2595998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rgbClr val="72D4CF"/>
          </a:solidFill>
          <a:ln>
            <a:solidFill>
              <a:srgbClr val="72D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50D94517-6A8A-4841-A89F-BFE7A3A2357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grpSp>
        <p:nvGrpSpPr>
          <p:cNvPr id="39" name="Groupe 38">
            <a:extLst>
              <a:ext uri="{FF2B5EF4-FFF2-40B4-BE49-F238E27FC236}">
                <a16:creationId xmlns:a16="http://schemas.microsoft.com/office/drawing/2014/main" id="{5405184B-C45A-4BF7-B0AD-8235A5AE2871}"/>
              </a:ext>
            </a:extLst>
          </p:cNvPr>
          <p:cNvGrpSpPr/>
          <p:nvPr/>
        </p:nvGrpSpPr>
        <p:grpSpPr>
          <a:xfrm>
            <a:off x="623738" y="2411437"/>
            <a:ext cx="639879" cy="707886"/>
            <a:chOff x="513297" y="2409582"/>
            <a:chExt cx="639879" cy="707886"/>
          </a:xfrm>
        </p:grpSpPr>
        <p:sp>
          <p:nvSpPr>
            <p:cNvPr id="40" name="Forme libre : forme 39">
              <a:extLst>
                <a:ext uri="{FF2B5EF4-FFF2-40B4-BE49-F238E27FC236}">
                  <a16:creationId xmlns:a16="http://schemas.microsoft.com/office/drawing/2014/main" id="{BA023637-19FC-4CBF-8BD2-F67D107A1A5E}"/>
                </a:ext>
              </a:extLst>
            </p:cNvPr>
            <p:cNvSpPr/>
            <p:nvPr/>
          </p:nvSpPr>
          <p:spPr>
            <a:xfrm>
              <a:off x="567439" y="2566720"/>
              <a:ext cx="502541" cy="474536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1FF97331-6447-4998-9EA4-EF377BD652CD}"/>
                </a:ext>
              </a:extLst>
            </p:cNvPr>
            <p:cNvSpPr txBox="1"/>
            <p:nvPr/>
          </p:nvSpPr>
          <p:spPr>
            <a:xfrm>
              <a:off x="513297" y="2409582"/>
              <a:ext cx="63987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1.</a:t>
              </a:r>
            </a:p>
          </p:txBody>
        </p: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90A16FE4-DC29-4B76-81B1-36ED07F07844}"/>
              </a:ext>
            </a:extLst>
          </p:cNvPr>
          <p:cNvGrpSpPr/>
          <p:nvPr/>
        </p:nvGrpSpPr>
        <p:grpSpPr>
          <a:xfrm>
            <a:off x="596451" y="3441094"/>
            <a:ext cx="793920" cy="707886"/>
            <a:chOff x="3609976" y="2860499"/>
            <a:chExt cx="793920" cy="707886"/>
          </a:xfrm>
        </p:grpSpPr>
        <p:sp>
          <p:nvSpPr>
            <p:cNvPr id="44" name="Forme libre : forme 43">
              <a:extLst>
                <a:ext uri="{FF2B5EF4-FFF2-40B4-BE49-F238E27FC236}">
                  <a16:creationId xmlns:a16="http://schemas.microsoft.com/office/drawing/2014/main" id="{841B810B-B035-42AF-AE67-FE1398C57A3A}"/>
                </a:ext>
              </a:extLst>
            </p:cNvPr>
            <p:cNvSpPr/>
            <p:nvPr/>
          </p:nvSpPr>
          <p:spPr>
            <a:xfrm>
              <a:off x="3706491" y="3014850"/>
              <a:ext cx="442947" cy="50682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C12CF080-ABCC-43ED-AB2B-A228F863FD71}"/>
                </a:ext>
              </a:extLst>
            </p:cNvPr>
            <p:cNvSpPr txBox="1"/>
            <p:nvPr/>
          </p:nvSpPr>
          <p:spPr>
            <a:xfrm>
              <a:off x="3609976" y="2860499"/>
              <a:ext cx="7939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2.</a:t>
              </a:r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967CC986-534D-492C-8BE4-E42D97195D2C}"/>
              </a:ext>
            </a:extLst>
          </p:cNvPr>
          <p:cNvGrpSpPr/>
          <p:nvPr/>
        </p:nvGrpSpPr>
        <p:grpSpPr>
          <a:xfrm>
            <a:off x="483094" y="4501051"/>
            <a:ext cx="853513" cy="707887"/>
            <a:chOff x="102696" y="3923344"/>
            <a:chExt cx="853513" cy="707887"/>
          </a:xfrm>
        </p:grpSpPr>
        <p:sp>
          <p:nvSpPr>
            <p:cNvPr id="48" name="Forme libre : forme 47">
              <a:extLst>
                <a:ext uri="{FF2B5EF4-FFF2-40B4-BE49-F238E27FC236}">
                  <a16:creationId xmlns:a16="http://schemas.microsoft.com/office/drawing/2014/main" id="{FEB45697-8E85-47C8-971A-F2BBAEF60808}"/>
                </a:ext>
              </a:extLst>
            </p:cNvPr>
            <p:cNvSpPr/>
            <p:nvPr/>
          </p:nvSpPr>
          <p:spPr>
            <a:xfrm>
              <a:off x="102696" y="4136659"/>
              <a:ext cx="625964" cy="471271"/>
            </a:xfrm>
            <a:custGeom>
              <a:avLst/>
              <a:gdLst>
                <a:gd name="connsiteX0" fmla="*/ 374441 w 704047"/>
                <a:gd name="connsiteY0" fmla="*/ 1279 h 539101"/>
                <a:gd name="connsiteX1" fmla="*/ 215945 w 704047"/>
                <a:gd name="connsiteY1" fmla="*/ 37855 h 539101"/>
                <a:gd name="connsiteX2" fmla="*/ 33065 w 704047"/>
                <a:gd name="connsiteY2" fmla="*/ 159775 h 539101"/>
                <a:gd name="connsiteX3" fmla="*/ 20873 w 704047"/>
                <a:gd name="connsiteY3" fmla="*/ 379231 h 539101"/>
                <a:gd name="connsiteX4" fmla="*/ 252521 w 704047"/>
                <a:gd name="connsiteY4" fmla="*/ 525535 h 539101"/>
                <a:gd name="connsiteX5" fmla="*/ 557321 w 704047"/>
                <a:gd name="connsiteY5" fmla="*/ 513343 h 539101"/>
                <a:gd name="connsiteX6" fmla="*/ 703625 w 704047"/>
                <a:gd name="connsiteY6" fmla="*/ 354847 h 539101"/>
                <a:gd name="connsiteX7" fmla="*/ 593897 w 704047"/>
                <a:gd name="connsiteY7" fmla="*/ 74431 h 539101"/>
                <a:gd name="connsiteX8" fmla="*/ 374441 w 704047"/>
                <a:gd name="connsiteY8" fmla="*/ 1279 h 53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047" h="539101">
                  <a:moveTo>
                    <a:pt x="374441" y="1279"/>
                  </a:moveTo>
                  <a:cubicBezTo>
                    <a:pt x="311449" y="-4817"/>
                    <a:pt x="272841" y="11439"/>
                    <a:pt x="215945" y="37855"/>
                  </a:cubicBezTo>
                  <a:cubicBezTo>
                    <a:pt x="159049" y="64271"/>
                    <a:pt x="65577" y="102879"/>
                    <a:pt x="33065" y="159775"/>
                  </a:cubicBezTo>
                  <a:cubicBezTo>
                    <a:pt x="553" y="216671"/>
                    <a:pt x="-15703" y="318271"/>
                    <a:pt x="20873" y="379231"/>
                  </a:cubicBezTo>
                  <a:cubicBezTo>
                    <a:pt x="57449" y="440191"/>
                    <a:pt x="163113" y="503183"/>
                    <a:pt x="252521" y="525535"/>
                  </a:cubicBezTo>
                  <a:cubicBezTo>
                    <a:pt x="341929" y="547887"/>
                    <a:pt x="482137" y="541791"/>
                    <a:pt x="557321" y="513343"/>
                  </a:cubicBezTo>
                  <a:cubicBezTo>
                    <a:pt x="632505" y="484895"/>
                    <a:pt x="697529" y="427999"/>
                    <a:pt x="703625" y="354847"/>
                  </a:cubicBezTo>
                  <a:cubicBezTo>
                    <a:pt x="709721" y="281695"/>
                    <a:pt x="648761" y="133359"/>
                    <a:pt x="593897" y="74431"/>
                  </a:cubicBezTo>
                  <a:cubicBezTo>
                    <a:pt x="539033" y="15503"/>
                    <a:pt x="437433" y="7375"/>
                    <a:pt x="374441" y="1279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A245FFDE-F800-4F04-998A-FC5BA8F0DDD6}"/>
                </a:ext>
              </a:extLst>
            </p:cNvPr>
            <p:cNvSpPr txBox="1"/>
            <p:nvPr/>
          </p:nvSpPr>
          <p:spPr>
            <a:xfrm>
              <a:off x="191648" y="3923344"/>
              <a:ext cx="764561" cy="707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3.</a:t>
              </a:r>
            </a:p>
          </p:txBody>
        </p: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3D74FAD1-FA9D-45E7-893C-3725971F1B98}"/>
              </a:ext>
            </a:extLst>
          </p:cNvPr>
          <p:cNvGrpSpPr/>
          <p:nvPr/>
        </p:nvGrpSpPr>
        <p:grpSpPr>
          <a:xfrm>
            <a:off x="574814" y="5507716"/>
            <a:ext cx="793918" cy="707886"/>
            <a:chOff x="3908154" y="5431064"/>
            <a:chExt cx="793918" cy="707886"/>
          </a:xfrm>
        </p:grpSpPr>
        <p:sp>
          <p:nvSpPr>
            <p:cNvPr id="52" name="Forme libre : forme 51">
              <a:extLst>
                <a:ext uri="{FF2B5EF4-FFF2-40B4-BE49-F238E27FC236}">
                  <a16:creationId xmlns:a16="http://schemas.microsoft.com/office/drawing/2014/main" id="{910D45D6-8A5E-408F-9765-911F764CA1E3}"/>
                </a:ext>
              </a:extLst>
            </p:cNvPr>
            <p:cNvSpPr/>
            <p:nvPr/>
          </p:nvSpPr>
          <p:spPr>
            <a:xfrm>
              <a:off x="3949375" y="5481035"/>
              <a:ext cx="510747" cy="606692"/>
            </a:xfrm>
            <a:custGeom>
              <a:avLst/>
              <a:gdLst>
                <a:gd name="connsiteX0" fmla="*/ 291942 w 622578"/>
                <a:gd name="connsiteY0" fmla="*/ 17170 h 675538"/>
                <a:gd name="connsiteX1" fmla="*/ 48102 w 622578"/>
                <a:gd name="connsiteY1" fmla="*/ 187858 h 675538"/>
                <a:gd name="connsiteX2" fmla="*/ 23718 w 622578"/>
                <a:gd name="connsiteY2" fmla="*/ 517042 h 675538"/>
                <a:gd name="connsiteX3" fmla="*/ 316326 w 622578"/>
                <a:gd name="connsiteY3" fmla="*/ 675538 h 675538"/>
                <a:gd name="connsiteX4" fmla="*/ 535782 w 622578"/>
                <a:gd name="connsiteY4" fmla="*/ 517042 h 675538"/>
                <a:gd name="connsiteX5" fmla="*/ 621126 w 622578"/>
                <a:gd name="connsiteY5" fmla="*/ 224434 h 675538"/>
                <a:gd name="connsiteX6" fmla="*/ 474822 w 622578"/>
                <a:gd name="connsiteY6" fmla="*/ 29362 h 675538"/>
                <a:gd name="connsiteX7" fmla="*/ 291942 w 622578"/>
                <a:gd name="connsiteY7" fmla="*/ 17170 h 675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2578" h="675538">
                  <a:moveTo>
                    <a:pt x="291942" y="17170"/>
                  </a:moveTo>
                  <a:cubicBezTo>
                    <a:pt x="220822" y="43586"/>
                    <a:pt x="92806" y="104546"/>
                    <a:pt x="48102" y="187858"/>
                  </a:cubicBezTo>
                  <a:cubicBezTo>
                    <a:pt x="3398" y="271170"/>
                    <a:pt x="-20986" y="435762"/>
                    <a:pt x="23718" y="517042"/>
                  </a:cubicBezTo>
                  <a:cubicBezTo>
                    <a:pt x="68422" y="598322"/>
                    <a:pt x="230982" y="675538"/>
                    <a:pt x="316326" y="675538"/>
                  </a:cubicBezTo>
                  <a:cubicBezTo>
                    <a:pt x="401670" y="675538"/>
                    <a:pt x="484982" y="592226"/>
                    <a:pt x="535782" y="517042"/>
                  </a:cubicBezTo>
                  <a:cubicBezTo>
                    <a:pt x="586582" y="441858"/>
                    <a:pt x="631286" y="305714"/>
                    <a:pt x="621126" y="224434"/>
                  </a:cubicBezTo>
                  <a:cubicBezTo>
                    <a:pt x="610966" y="143154"/>
                    <a:pt x="525622" y="63906"/>
                    <a:pt x="474822" y="29362"/>
                  </a:cubicBezTo>
                  <a:cubicBezTo>
                    <a:pt x="424022" y="-5182"/>
                    <a:pt x="363062" y="-9246"/>
                    <a:pt x="291942" y="17170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6E5F8340-439B-421D-8767-DFE7C889CFB3}"/>
                </a:ext>
              </a:extLst>
            </p:cNvPr>
            <p:cNvSpPr txBox="1"/>
            <p:nvPr/>
          </p:nvSpPr>
          <p:spPr>
            <a:xfrm>
              <a:off x="3908154" y="5431064"/>
              <a:ext cx="7939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4.</a:t>
              </a:r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4076D3EE-A040-4B83-B2F7-221DD046DD59}"/>
              </a:ext>
            </a:extLst>
          </p:cNvPr>
          <p:cNvGrpSpPr/>
          <p:nvPr/>
        </p:nvGrpSpPr>
        <p:grpSpPr>
          <a:xfrm>
            <a:off x="572057" y="6588403"/>
            <a:ext cx="772990" cy="707886"/>
            <a:chOff x="284926" y="6088065"/>
            <a:chExt cx="772990" cy="707886"/>
          </a:xfrm>
        </p:grpSpPr>
        <p:sp>
          <p:nvSpPr>
            <p:cNvPr id="55" name="Forme libre : forme 54">
              <a:extLst>
                <a:ext uri="{FF2B5EF4-FFF2-40B4-BE49-F238E27FC236}">
                  <a16:creationId xmlns:a16="http://schemas.microsoft.com/office/drawing/2014/main" id="{9B097E02-097F-4454-8142-99A5E602BDBF}"/>
                </a:ext>
              </a:extLst>
            </p:cNvPr>
            <p:cNvSpPr/>
            <p:nvPr/>
          </p:nvSpPr>
          <p:spPr>
            <a:xfrm>
              <a:off x="284926" y="6176325"/>
              <a:ext cx="635848" cy="558733"/>
            </a:xfrm>
            <a:custGeom>
              <a:avLst/>
              <a:gdLst>
                <a:gd name="connsiteX0" fmla="*/ 283934 w 674078"/>
                <a:gd name="connsiteY0" fmla="*/ 8140 h 570727"/>
                <a:gd name="connsiteX1" fmla="*/ 40094 w 674078"/>
                <a:gd name="connsiteY1" fmla="*/ 142252 h 570727"/>
                <a:gd name="connsiteX2" fmla="*/ 15710 w 674078"/>
                <a:gd name="connsiteY2" fmla="*/ 398284 h 570727"/>
                <a:gd name="connsiteX3" fmla="*/ 198590 w 674078"/>
                <a:gd name="connsiteY3" fmla="*/ 556780 h 570727"/>
                <a:gd name="connsiteX4" fmla="*/ 539966 w 674078"/>
                <a:gd name="connsiteY4" fmla="*/ 532396 h 570727"/>
                <a:gd name="connsiteX5" fmla="*/ 674078 w 674078"/>
                <a:gd name="connsiteY5" fmla="*/ 288556 h 570727"/>
                <a:gd name="connsiteX6" fmla="*/ 539966 w 674078"/>
                <a:gd name="connsiteY6" fmla="*/ 44716 h 570727"/>
                <a:gd name="connsiteX7" fmla="*/ 283934 w 674078"/>
                <a:gd name="connsiteY7" fmla="*/ 8140 h 57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4078" h="570727">
                  <a:moveTo>
                    <a:pt x="283934" y="8140"/>
                  </a:moveTo>
                  <a:cubicBezTo>
                    <a:pt x="200622" y="24396"/>
                    <a:pt x="84798" y="77228"/>
                    <a:pt x="40094" y="142252"/>
                  </a:cubicBezTo>
                  <a:cubicBezTo>
                    <a:pt x="-4610" y="207276"/>
                    <a:pt x="-10706" y="329196"/>
                    <a:pt x="15710" y="398284"/>
                  </a:cubicBezTo>
                  <a:cubicBezTo>
                    <a:pt x="42126" y="467372"/>
                    <a:pt x="111214" y="534428"/>
                    <a:pt x="198590" y="556780"/>
                  </a:cubicBezTo>
                  <a:cubicBezTo>
                    <a:pt x="285966" y="579132"/>
                    <a:pt x="460718" y="577100"/>
                    <a:pt x="539966" y="532396"/>
                  </a:cubicBezTo>
                  <a:cubicBezTo>
                    <a:pt x="619214" y="487692"/>
                    <a:pt x="674078" y="369836"/>
                    <a:pt x="674078" y="288556"/>
                  </a:cubicBezTo>
                  <a:cubicBezTo>
                    <a:pt x="674078" y="207276"/>
                    <a:pt x="604990" y="91452"/>
                    <a:pt x="539966" y="44716"/>
                  </a:cubicBezTo>
                  <a:cubicBezTo>
                    <a:pt x="474942" y="-2020"/>
                    <a:pt x="367246" y="-8116"/>
                    <a:pt x="283934" y="8140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6DC320AF-8721-491C-A136-1D2FE167DAE6}"/>
                </a:ext>
              </a:extLst>
            </p:cNvPr>
            <p:cNvSpPr txBox="1"/>
            <p:nvPr/>
          </p:nvSpPr>
          <p:spPr>
            <a:xfrm>
              <a:off x="293357" y="6088065"/>
              <a:ext cx="7645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5.</a:t>
              </a:r>
            </a:p>
          </p:txBody>
        </p: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19E38C23-519B-4B92-A8FC-A38BB6824200}"/>
              </a:ext>
            </a:extLst>
          </p:cNvPr>
          <p:cNvGrpSpPr/>
          <p:nvPr/>
        </p:nvGrpSpPr>
        <p:grpSpPr>
          <a:xfrm>
            <a:off x="496966" y="7524526"/>
            <a:ext cx="858545" cy="746088"/>
            <a:chOff x="508551" y="7758072"/>
            <a:chExt cx="858545" cy="746088"/>
          </a:xfrm>
        </p:grpSpPr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D3D423C6-A0A1-497D-90D6-8B01B3239504}"/>
                </a:ext>
              </a:extLst>
            </p:cNvPr>
            <p:cNvSpPr/>
            <p:nvPr/>
          </p:nvSpPr>
          <p:spPr>
            <a:xfrm rot="18265262">
              <a:off x="568035" y="7911407"/>
              <a:ext cx="533269" cy="652238"/>
            </a:xfrm>
            <a:custGeom>
              <a:avLst/>
              <a:gdLst>
                <a:gd name="connsiteX0" fmla="*/ 234606 w 612763"/>
                <a:gd name="connsiteY0" fmla="*/ 101262 h 666239"/>
                <a:gd name="connsiteX1" fmla="*/ 51726 w 612763"/>
                <a:gd name="connsiteY1" fmla="*/ 308526 h 666239"/>
                <a:gd name="connsiteX2" fmla="*/ 15150 w 612763"/>
                <a:gd name="connsiteY2" fmla="*/ 576750 h 666239"/>
                <a:gd name="connsiteX3" fmla="*/ 271182 w 612763"/>
                <a:gd name="connsiteY3" fmla="*/ 662094 h 666239"/>
                <a:gd name="connsiteX4" fmla="*/ 502830 w 612763"/>
                <a:gd name="connsiteY4" fmla="*/ 467022 h 666239"/>
                <a:gd name="connsiteX5" fmla="*/ 612558 w 612763"/>
                <a:gd name="connsiteY5" fmla="*/ 210990 h 666239"/>
                <a:gd name="connsiteX6" fmla="*/ 478446 w 612763"/>
                <a:gd name="connsiteY6" fmla="*/ 3726 h 666239"/>
                <a:gd name="connsiteX7" fmla="*/ 234606 w 612763"/>
                <a:gd name="connsiteY7" fmla="*/ 101262 h 66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2763" h="666239">
                  <a:moveTo>
                    <a:pt x="234606" y="101262"/>
                  </a:moveTo>
                  <a:cubicBezTo>
                    <a:pt x="163486" y="152062"/>
                    <a:pt x="88302" y="229278"/>
                    <a:pt x="51726" y="308526"/>
                  </a:cubicBezTo>
                  <a:cubicBezTo>
                    <a:pt x="15150" y="387774"/>
                    <a:pt x="-21426" y="517822"/>
                    <a:pt x="15150" y="576750"/>
                  </a:cubicBezTo>
                  <a:cubicBezTo>
                    <a:pt x="51726" y="635678"/>
                    <a:pt x="189902" y="680382"/>
                    <a:pt x="271182" y="662094"/>
                  </a:cubicBezTo>
                  <a:cubicBezTo>
                    <a:pt x="352462" y="643806"/>
                    <a:pt x="445934" y="542206"/>
                    <a:pt x="502830" y="467022"/>
                  </a:cubicBezTo>
                  <a:cubicBezTo>
                    <a:pt x="559726" y="391838"/>
                    <a:pt x="616622" y="288206"/>
                    <a:pt x="612558" y="210990"/>
                  </a:cubicBezTo>
                  <a:cubicBezTo>
                    <a:pt x="608494" y="133774"/>
                    <a:pt x="543470" y="24046"/>
                    <a:pt x="478446" y="3726"/>
                  </a:cubicBezTo>
                  <a:cubicBezTo>
                    <a:pt x="413422" y="-16594"/>
                    <a:pt x="305726" y="50462"/>
                    <a:pt x="234606" y="101262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6B3A1D3D-989B-4B78-BFC8-43FAA977AE68}"/>
                </a:ext>
              </a:extLst>
            </p:cNvPr>
            <p:cNvSpPr txBox="1"/>
            <p:nvPr/>
          </p:nvSpPr>
          <p:spPr>
            <a:xfrm>
              <a:off x="573178" y="7758072"/>
              <a:ext cx="7939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6.</a:t>
              </a:r>
            </a:p>
          </p:txBody>
        </p:sp>
      </p:grpSp>
      <p:grpSp>
        <p:nvGrpSpPr>
          <p:cNvPr id="60" name="Groupe 59">
            <a:extLst>
              <a:ext uri="{FF2B5EF4-FFF2-40B4-BE49-F238E27FC236}">
                <a16:creationId xmlns:a16="http://schemas.microsoft.com/office/drawing/2014/main" id="{05FBC2BA-44A4-4ABB-A0E6-2ABD10E12A8D}"/>
              </a:ext>
            </a:extLst>
          </p:cNvPr>
          <p:cNvGrpSpPr/>
          <p:nvPr/>
        </p:nvGrpSpPr>
        <p:grpSpPr>
          <a:xfrm>
            <a:off x="552988" y="8694777"/>
            <a:ext cx="665381" cy="707886"/>
            <a:chOff x="3950635" y="7168367"/>
            <a:chExt cx="665381" cy="707886"/>
          </a:xfrm>
        </p:grpSpPr>
        <p:sp>
          <p:nvSpPr>
            <p:cNvPr id="64" name="Forme libre : forme 63">
              <a:extLst>
                <a:ext uri="{FF2B5EF4-FFF2-40B4-BE49-F238E27FC236}">
                  <a16:creationId xmlns:a16="http://schemas.microsoft.com/office/drawing/2014/main" id="{F3262CDC-A0BF-4A28-8040-6A2169190248}"/>
                </a:ext>
              </a:extLst>
            </p:cNvPr>
            <p:cNvSpPr/>
            <p:nvPr/>
          </p:nvSpPr>
          <p:spPr>
            <a:xfrm>
              <a:off x="3950635" y="7349115"/>
              <a:ext cx="502541" cy="474536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44906734-4D63-4B5B-A4CE-7267DB89096A}"/>
                </a:ext>
              </a:extLst>
            </p:cNvPr>
            <p:cNvSpPr txBox="1"/>
            <p:nvPr/>
          </p:nvSpPr>
          <p:spPr>
            <a:xfrm>
              <a:off x="3976137" y="7168367"/>
              <a:ext cx="63987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7.</a:t>
              </a:r>
            </a:p>
          </p:txBody>
        </p:sp>
      </p:grpSp>
      <p:pic>
        <p:nvPicPr>
          <p:cNvPr id="66" name="Image 65">
            <a:extLst>
              <a:ext uri="{FF2B5EF4-FFF2-40B4-BE49-F238E27FC236}">
                <a16:creationId xmlns:a16="http://schemas.microsoft.com/office/drawing/2014/main" id="{94584052-7DD8-4C79-B0C9-D8BF7A7375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5384" y="7525646"/>
            <a:ext cx="390367" cy="390367"/>
          </a:xfrm>
          <a:prstGeom prst="rect">
            <a:avLst/>
          </a:prstGeom>
        </p:spPr>
      </p:pic>
      <p:pic>
        <p:nvPicPr>
          <p:cNvPr id="74" name="Image 73">
            <a:extLst>
              <a:ext uri="{FF2B5EF4-FFF2-40B4-BE49-F238E27FC236}">
                <a16:creationId xmlns:a16="http://schemas.microsoft.com/office/drawing/2014/main" id="{8113381C-82F2-46EE-B050-88A55AD1EC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8284" y="4439859"/>
            <a:ext cx="390368" cy="390368"/>
          </a:xfrm>
          <a:prstGeom prst="rect">
            <a:avLst/>
          </a:prstGeom>
        </p:spPr>
      </p:pic>
      <p:pic>
        <p:nvPicPr>
          <p:cNvPr id="75" name="Image 74">
            <a:extLst>
              <a:ext uri="{FF2B5EF4-FFF2-40B4-BE49-F238E27FC236}">
                <a16:creationId xmlns:a16="http://schemas.microsoft.com/office/drawing/2014/main" id="{1664068C-AD1B-4A7A-9C23-2B49FB0EBC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08284" y="5480133"/>
            <a:ext cx="393686" cy="393686"/>
          </a:xfrm>
          <a:prstGeom prst="rect">
            <a:avLst/>
          </a:prstGeom>
        </p:spPr>
      </p:pic>
      <p:pic>
        <p:nvPicPr>
          <p:cNvPr id="76" name="Image 75">
            <a:extLst>
              <a:ext uri="{FF2B5EF4-FFF2-40B4-BE49-F238E27FC236}">
                <a16:creationId xmlns:a16="http://schemas.microsoft.com/office/drawing/2014/main" id="{56382DB8-37FF-4776-BCD5-662700AFD8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05384" y="6508972"/>
            <a:ext cx="390368" cy="390368"/>
          </a:xfrm>
          <a:prstGeom prst="rect">
            <a:avLst/>
          </a:prstGeom>
        </p:spPr>
      </p:pic>
      <p:pic>
        <p:nvPicPr>
          <p:cNvPr id="78" name="Image 77">
            <a:extLst>
              <a:ext uri="{FF2B5EF4-FFF2-40B4-BE49-F238E27FC236}">
                <a16:creationId xmlns:a16="http://schemas.microsoft.com/office/drawing/2014/main" id="{01F6F0F5-11EE-4903-87E4-CC485B6069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13656" y="2255615"/>
            <a:ext cx="390368" cy="390368"/>
          </a:xfrm>
          <a:prstGeom prst="rect">
            <a:avLst/>
          </a:prstGeom>
        </p:spPr>
      </p:pic>
      <p:pic>
        <p:nvPicPr>
          <p:cNvPr id="79" name="Image 78">
            <a:extLst>
              <a:ext uri="{FF2B5EF4-FFF2-40B4-BE49-F238E27FC236}">
                <a16:creationId xmlns:a16="http://schemas.microsoft.com/office/drawing/2014/main" id="{8E120D14-224E-4CF5-9E4C-10D81B43D33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05383" y="3355048"/>
            <a:ext cx="390367" cy="390367"/>
          </a:xfrm>
          <a:prstGeom prst="rect">
            <a:avLst/>
          </a:prstGeom>
        </p:spPr>
      </p:pic>
      <p:pic>
        <p:nvPicPr>
          <p:cNvPr id="80" name="Image 79">
            <a:extLst>
              <a:ext uri="{FF2B5EF4-FFF2-40B4-BE49-F238E27FC236}">
                <a16:creationId xmlns:a16="http://schemas.microsoft.com/office/drawing/2014/main" id="{C42918A9-C774-4B48-818E-EBDADB1562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99191" y="8592721"/>
            <a:ext cx="390368" cy="39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38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rme libre : forme 50">
            <a:extLst>
              <a:ext uri="{FF2B5EF4-FFF2-40B4-BE49-F238E27FC236}">
                <a16:creationId xmlns:a16="http://schemas.microsoft.com/office/drawing/2014/main" id="{95F244C9-D4E6-463E-931D-D9B7F319784A}"/>
              </a:ext>
            </a:extLst>
          </p:cNvPr>
          <p:cNvSpPr/>
          <p:nvPr/>
        </p:nvSpPr>
        <p:spPr>
          <a:xfrm rot="12556836">
            <a:off x="-435071" y="-1399944"/>
            <a:ext cx="2135906" cy="2589950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D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781800D7-B48B-49D3-A324-1192662794EB}"/>
              </a:ext>
            </a:extLst>
          </p:cNvPr>
          <p:cNvSpPr/>
          <p:nvPr/>
        </p:nvSpPr>
        <p:spPr>
          <a:xfrm rot="16732022">
            <a:off x="5474608" y="8292917"/>
            <a:ext cx="1867717" cy="2183954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sp>
        <p:nvSpPr>
          <p:cNvPr id="53" name="ZoneTexte 36">
            <a:extLst>
              <a:ext uri="{FF2B5EF4-FFF2-40B4-BE49-F238E27FC236}">
                <a16:creationId xmlns:a16="http://schemas.microsoft.com/office/drawing/2014/main" id="{9DA507A3-6DB2-4475-B33B-7A32A5C68356}"/>
              </a:ext>
            </a:extLst>
          </p:cNvPr>
          <p:cNvSpPr txBox="1"/>
          <p:nvPr/>
        </p:nvSpPr>
        <p:spPr>
          <a:xfrm>
            <a:off x="0" y="3998893"/>
            <a:ext cx="6857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b="0" dirty="0">
                <a:latin typeface="Bahnschrift" panose="020B0502040204020203" pitchFamily="34" charset="0"/>
              </a:rPr>
              <a:t>Fiche pratique d’inscription en 1ère année de doctorat à l’Université de Poitiers </a:t>
            </a:r>
          </a:p>
        </p:txBody>
      </p:sp>
    </p:spTree>
    <p:extLst>
      <p:ext uri="{BB962C8B-B14F-4D97-AF65-F5344CB8AC3E}">
        <p14:creationId xmlns:p14="http://schemas.microsoft.com/office/powerpoint/2010/main" val="32953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Forme libre : forme 1042">
            <a:extLst>
              <a:ext uri="{FF2B5EF4-FFF2-40B4-BE49-F238E27FC236}">
                <a16:creationId xmlns:a16="http://schemas.microsoft.com/office/drawing/2014/main" id="{D4E94D2D-DD11-4EDB-880D-0C3A9966AB1E}"/>
              </a:ext>
            </a:extLst>
          </p:cNvPr>
          <p:cNvSpPr/>
          <p:nvPr/>
        </p:nvSpPr>
        <p:spPr>
          <a:xfrm rot="265643">
            <a:off x="2559213" y="5424151"/>
            <a:ext cx="1548885" cy="187610"/>
          </a:xfrm>
          <a:custGeom>
            <a:avLst/>
            <a:gdLst>
              <a:gd name="connsiteX0" fmla="*/ 0 w 1452716"/>
              <a:gd name="connsiteY0" fmla="*/ 125362 h 228600"/>
              <a:gd name="connsiteX1" fmla="*/ 58994 w 1452716"/>
              <a:gd name="connsiteY1" fmla="*/ 162233 h 228600"/>
              <a:gd name="connsiteX2" fmla="*/ 125362 w 1452716"/>
              <a:gd name="connsiteY2" fmla="*/ 191729 h 228600"/>
              <a:gd name="connsiteX3" fmla="*/ 243349 w 1452716"/>
              <a:gd name="connsiteY3" fmla="*/ 213852 h 228600"/>
              <a:gd name="connsiteX4" fmla="*/ 479323 w 1452716"/>
              <a:gd name="connsiteY4" fmla="*/ 228600 h 228600"/>
              <a:gd name="connsiteX5" fmla="*/ 936523 w 1452716"/>
              <a:gd name="connsiteY5" fmla="*/ 213852 h 228600"/>
              <a:gd name="connsiteX6" fmla="*/ 1002891 w 1452716"/>
              <a:gd name="connsiteY6" fmla="*/ 162233 h 228600"/>
              <a:gd name="connsiteX7" fmla="*/ 1069258 w 1452716"/>
              <a:gd name="connsiteY7" fmla="*/ 88491 h 228600"/>
              <a:gd name="connsiteX8" fmla="*/ 1150374 w 1452716"/>
              <a:gd name="connsiteY8" fmla="*/ 29497 h 228600"/>
              <a:gd name="connsiteX9" fmla="*/ 1231491 w 1452716"/>
              <a:gd name="connsiteY9" fmla="*/ 0 h 228600"/>
              <a:gd name="connsiteX10" fmla="*/ 1349478 w 1452716"/>
              <a:gd name="connsiteY10" fmla="*/ 7374 h 228600"/>
              <a:gd name="connsiteX11" fmla="*/ 1371600 w 1452716"/>
              <a:gd name="connsiteY11" fmla="*/ 29497 h 228600"/>
              <a:gd name="connsiteX12" fmla="*/ 1452716 w 1452716"/>
              <a:gd name="connsiteY12" fmla="*/ 66368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52716" h="228600">
                <a:moveTo>
                  <a:pt x="0" y="125362"/>
                </a:moveTo>
                <a:cubicBezTo>
                  <a:pt x="82882" y="158514"/>
                  <a:pt x="-1111" y="119302"/>
                  <a:pt x="58994" y="162233"/>
                </a:cubicBezTo>
                <a:cubicBezTo>
                  <a:pt x="70237" y="170263"/>
                  <a:pt x="114522" y="188116"/>
                  <a:pt x="125362" y="191729"/>
                </a:cubicBezTo>
                <a:cubicBezTo>
                  <a:pt x="153722" y="201183"/>
                  <a:pt x="233814" y="212708"/>
                  <a:pt x="243349" y="213852"/>
                </a:cubicBezTo>
                <a:cubicBezTo>
                  <a:pt x="294730" y="220018"/>
                  <a:pt x="440166" y="226539"/>
                  <a:pt x="479323" y="228600"/>
                </a:cubicBezTo>
                <a:cubicBezTo>
                  <a:pt x="631723" y="223684"/>
                  <a:pt x="784323" y="223076"/>
                  <a:pt x="936523" y="213852"/>
                </a:cubicBezTo>
                <a:cubicBezTo>
                  <a:pt x="961352" y="212347"/>
                  <a:pt x="990208" y="173648"/>
                  <a:pt x="1002891" y="162233"/>
                </a:cubicBezTo>
                <a:cubicBezTo>
                  <a:pt x="1140151" y="38699"/>
                  <a:pt x="933564" y="239264"/>
                  <a:pt x="1069258" y="88491"/>
                </a:cubicBezTo>
                <a:cubicBezTo>
                  <a:pt x="1077011" y="79876"/>
                  <a:pt x="1141413" y="31737"/>
                  <a:pt x="1150374" y="29497"/>
                </a:cubicBezTo>
                <a:cubicBezTo>
                  <a:pt x="1198032" y="17583"/>
                  <a:pt x="1170556" y="26115"/>
                  <a:pt x="1231491" y="0"/>
                </a:cubicBezTo>
                <a:cubicBezTo>
                  <a:pt x="1270820" y="2458"/>
                  <a:pt x="1310918" y="-744"/>
                  <a:pt x="1349478" y="7374"/>
                </a:cubicBezTo>
                <a:cubicBezTo>
                  <a:pt x="1359683" y="9522"/>
                  <a:pt x="1363166" y="23363"/>
                  <a:pt x="1371600" y="29497"/>
                </a:cubicBezTo>
                <a:cubicBezTo>
                  <a:pt x="1427671" y="70276"/>
                  <a:pt x="1410322" y="66368"/>
                  <a:pt x="1452716" y="66368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D38F5252-4036-44FC-90D2-3238C0076FF2}"/>
              </a:ext>
            </a:extLst>
          </p:cNvPr>
          <p:cNvSpPr/>
          <p:nvPr/>
        </p:nvSpPr>
        <p:spPr>
          <a:xfrm>
            <a:off x="3866632" y="3232817"/>
            <a:ext cx="3353158" cy="1569603"/>
          </a:xfrm>
          <a:custGeom>
            <a:avLst/>
            <a:gdLst>
              <a:gd name="connsiteX0" fmla="*/ 527865 w 3795059"/>
              <a:gd name="connsiteY0" fmla="*/ 1306553 h 1408266"/>
              <a:gd name="connsiteX1" fmla="*/ 57965 w 3795059"/>
              <a:gd name="connsiteY1" fmla="*/ 938253 h 1408266"/>
              <a:gd name="connsiteX2" fmla="*/ 70665 w 3795059"/>
              <a:gd name="connsiteY2" fmla="*/ 455653 h 1408266"/>
              <a:gd name="connsiteX3" fmla="*/ 629465 w 3795059"/>
              <a:gd name="connsiteY3" fmla="*/ 227053 h 1408266"/>
              <a:gd name="connsiteX4" fmla="*/ 997765 w 3795059"/>
              <a:gd name="connsiteY4" fmla="*/ 61953 h 1408266"/>
              <a:gd name="connsiteX5" fmla="*/ 1531165 w 3795059"/>
              <a:gd name="connsiteY5" fmla="*/ 125453 h 1408266"/>
              <a:gd name="connsiteX6" fmla="*/ 2001065 w 3795059"/>
              <a:gd name="connsiteY6" fmla="*/ 201653 h 1408266"/>
              <a:gd name="connsiteX7" fmla="*/ 2483665 w 3795059"/>
              <a:gd name="connsiteY7" fmla="*/ 176253 h 1408266"/>
              <a:gd name="connsiteX8" fmla="*/ 3537765 w 3795059"/>
              <a:gd name="connsiteY8" fmla="*/ 49253 h 1408266"/>
              <a:gd name="connsiteX9" fmla="*/ 3690165 w 3795059"/>
              <a:gd name="connsiteY9" fmla="*/ 1103353 h 1408266"/>
              <a:gd name="connsiteX10" fmla="*/ 2191565 w 3795059"/>
              <a:gd name="connsiteY10" fmla="*/ 1331953 h 1408266"/>
              <a:gd name="connsiteX11" fmla="*/ 1543865 w 3795059"/>
              <a:gd name="connsiteY11" fmla="*/ 1408153 h 1408266"/>
              <a:gd name="connsiteX12" fmla="*/ 1137465 w 3795059"/>
              <a:gd name="connsiteY12" fmla="*/ 1319253 h 1408266"/>
              <a:gd name="connsiteX13" fmla="*/ 883465 w 3795059"/>
              <a:gd name="connsiteY13" fmla="*/ 1408153 h 1408266"/>
              <a:gd name="connsiteX14" fmla="*/ 527865 w 3795059"/>
              <a:gd name="connsiteY14" fmla="*/ 1306553 h 1408266"/>
              <a:gd name="connsiteX0" fmla="*/ 527865 w 3795059"/>
              <a:gd name="connsiteY0" fmla="*/ 1304556 h 1406269"/>
              <a:gd name="connsiteX1" fmla="*/ 57965 w 3795059"/>
              <a:gd name="connsiteY1" fmla="*/ 936256 h 1406269"/>
              <a:gd name="connsiteX2" fmla="*/ 70665 w 3795059"/>
              <a:gd name="connsiteY2" fmla="*/ 453656 h 1406269"/>
              <a:gd name="connsiteX3" fmla="*/ 629465 w 3795059"/>
              <a:gd name="connsiteY3" fmla="*/ 225056 h 1406269"/>
              <a:gd name="connsiteX4" fmla="*/ 997765 w 3795059"/>
              <a:gd name="connsiteY4" fmla="*/ 59956 h 1406269"/>
              <a:gd name="connsiteX5" fmla="*/ 1531165 w 3795059"/>
              <a:gd name="connsiteY5" fmla="*/ 123456 h 1406269"/>
              <a:gd name="connsiteX6" fmla="*/ 2039165 w 3795059"/>
              <a:gd name="connsiteY6" fmla="*/ 97374 h 1406269"/>
              <a:gd name="connsiteX7" fmla="*/ 2483665 w 3795059"/>
              <a:gd name="connsiteY7" fmla="*/ 174256 h 1406269"/>
              <a:gd name="connsiteX8" fmla="*/ 3537765 w 3795059"/>
              <a:gd name="connsiteY8" fmla="*/ 47256 h 1406269"/>
              <a:gd name="connsiteX9" fmla="*/ 3690165 w 3795059"/>
              <a:gd name="connsiteY9" fmla="*/ 1101356 h 1406269"/>
              <a:gd name="connsiteX10" fmla="*/ 2191565 w 3795059"/>
              <a:gd name="connsiteY10" fmla="*/ 1329956 h 1406269"/>
              <a:gd name="connsiteX11" fmla="*/ 1543865 w 3795059"/>
              <a:gd name="connsiteY11" fmla="*/ 1406156 h 1406269"/>
              <a:gd name="connsiteX12" fmla="*/ 1137465 w 3795059"/>
              <a:gd name="connsiteY12" fmla="*/ 1317256 h 1406269"/>
              <a:gd name="connsiteX13" fmla="*/ 883465 w 3795059"/>
              <a:gd name="connsiteY13" fmla="*/ 1406156 h 1406269"/>
              <a:gd name="connsiteX14" fmla="*/ 527865 w 3795059"/>
              <a:gd name="connsiteY14" fmla="*/ 1304556 h 1406269"/>
              <a:gd name="connsiteX0" fmla="*/ 527865 w 3795059"/>
              <a:gd name="connsiteY0" fmla="*/ 1304556 h 1406269"/>
              <a:gd name="connsiteX1" fmla="*/ 57965 w 3795059"/>
              <a:gd name="connsiteY1" fmla="*/ 936256 h 1406269"/>
              <a:gd name="connsiteX2" fmla="*/ 70665 w 3795059"/>
              <a:gd name="connsiteY2" fmla="*/ 453656 h 1406269"/>
              <a:gd name="connsiteX3" fmla="*/ 629465 w 3795059"/>
              <a:gd name="connsiteY3" fmla="*/ 225056 h 1406269"/>
              <a:gd name="connsiteX4" fmla="*/ 997765 w 3795059"/>
              <a:gd name="connsiteY4" fmla="*/ 59956 h 1406269"/>
              <a:gd name="connsiteX5" fmla="*/ 1531165 w 3795059"/>
              <a:gd name="connsiteY5" fmla="*/ 59530 h 1406269"/>
              <a:gd name="connsiteX6" fmla="*/ 2039165 w 3795059"/>
              <a:gd name="connsiteY6" fmla="*/ 97374 h 1406269"/>
              <a:gd name="connsiteX7" fmla="*/ 2483665 w 3795059"/>
              <a:gd name="connsiteY7" fmla="*/ 174256 h 1406269"/>
              <a:gd name="connsiteX8" fmla="*/ 3537765 w 3795059"/>
              <a:gd name="connsiteY8" fmla="*/ 47256 h 1406269"/>
              <a:gd name="connsiteX9" fmla="*/ 3690165 w 3795059"/>
              <a:gd name="connsiteY9" fmla="*/ 1101356 h 1406269"/>
              <a:gd name="connsiteX10" fmla="*/ 2191565 w 3795059"/>
              <a:gd name="connsiteY10" fmla="*/ 1329956 h 1406269"/>
              <a:gd name="connsiteX11" fmla="*/ 1543865 w 3795059"/>
              <a:gd name="connsiteY11" fmla="*/ 1406156 h 1406269"/>
              <a:gd name="connsiteX12" fmla="*/ 1137465 w 3795059"/>
              <a:gd name="connsiteY12" fmla="*/ 1317256 h 1406269"/>
              <a:gd name="connsiteX13" fmla="*/ 883465 w 3795059"/>
              <a:gd name="connsiteY13" fmla="*/ 1406156 h 1406269"/>
              <a:gd name="connsiteX14" fmla="*/ 527865 w 3795059"/>
              <a:gd name="connsiteY14" fmla="*/ 1304556 h 1406269"/>
              <a:gd name="connsiteX0" fmla="*/ 527865 w 3792754"/>
              <a:gd name="connsiteY0" fmla="*/ 1321957 h 1423670"/>
              <a:gd name="connsiteX1" fmla="*/ 57965 w 3792754"/>
              <a:gd name="connsiteY1" fmla="*/ 953657 h 1423670"/>
              <a:gd name="connsiteX2" fmla="*/ 70665 w 3792754"/>
              <a:gd name="connsiteY2" fmla="*/ 471057 h 1423670"/>
              <a:gd name="connsiteX3" fmla="*/ 629465 w 3792754"/>
              <a:gd name="connsiteY3" fmla="*/ 242457 h 1423670"/>
              <a:gd name="connsiteX4" fmla="*/ 997765 w 3792754"/>
              <a:gd name="connsiteY4" fmla="*/ 77357 h 1423670"/>
              <a:gd name="connsiteX5" fmla="*/ 1531165 w 3792754"/>
              <a:gd name="connsiteY5" fmla="*/ 76931 h 1423670"/>
              <a:gd name="connsiteX6" fmla="*/ 2039165 w 3792754"/>
              <a:gd name="connsiteY6" fmla="*/ 114775 h 1423670"/>
              <a:gd name="connsiteX7" fmla="*/ 2547165 w 3792754"/>
              <a:gd name="connsiteY7" fmla="*/ 114945 h 1423670"/>
              <a:gd name="connsiteX8" fmla="*/ 3537765 w 3792754"/>
              <a:gd name="connsiteY8" fmla="*/ 64657 h 1423670"/>
              <a:gd name="connsiteX9" fmla="*/ 3690165 w 3792754"/>
              <a:gd name="connsiteY9" fmla="*/ 1118757 h 1423670"/>
              <a:gd name="connsiteX10" fmla="*/ 2191565 w 3792754"/>
              <a:gd name="connsiteY10" fmla="*/ 1347357 h 1423670"/>
              <a:gd name="connsiteX11" fmla="*/ 1543865 w 3792754"/>
              <a:gd name="connsiteY11" fmla="*/ 1423557 h 1423670"/>
              <a:gd name="connsiteX12" fmla="*/ 1137465 w 3792754"/>
              <a:gd name="connsiteY12" fmla="*/ 1334657 h 1423670"/>
              <a:gd name="connsiteX13" fmla="*/ 883465 w 3792754"/>
              <a:gd name="connsiteY13" fmla="*/ 1423557 h 1423670"/>
              <a:gd name="connsiteX14" fmla="*/ 527865 w 3792754"/>
              <a:gd name="connsiteY14" fmla="*/ 1321957 h 1423670"/>
              <a:gd name="connsiteX0" fmla="*/ 527865 w 3785231"/>
              <a:gd name="connsiteY0" fmla="*/ 1321957 h 1470043"/>
              <a:gd name="connsiteX1" fmla="*/ 57965 w 3785231"/>
              <a:gd name="connsiteY1" fmla="*/ 953657 h 1470043"/>
              <a:gd name="connsiteX2" fmla="*/ 70665 w 3785231"/>
              <a:gd name="connsiteY2" fmla="*/ 471057 h 1470043"/>
              <a:gd name="connsiteX3" fmla="*/ 629465 w 3785231"/>
              <a:gd name="connsiteY3" fmla="*/ 242457 h 1470043"/>
              <a:gd name="connsiteX4" fmla="*/ 997765 w 3785231"/>
              <a:gd name="connsiteY4" fmla="*/ 77357 h 1470043"/>
              <a:gd name="connsiteX5" fmla="*/ 1531165 w 3785231"/>
              <a:gd name="connsiteY5" fmla="*/ 76931 h 1470043"/>
              <a:gd name="connsiteX6" fmla="*/ 2039165 w 3785231"/>
              <a:gd name="connsiteY6" fmla="*/ 114775 h 1470043"/>
              <a:gd name="connsiteX7" fmla="*/ 2547165 w 3785231"/>
              <a:gd name="connsiteY7" fmla="*/ 114945 h 1470043"/>
              <a:gd name="connsiteX8" fmla="*/ 3537765 w 3785231"/>
              <a:gd name="connsiteY8" fmla="*/ 64657 h 1470043"/>
              <a:gd name="connsiteX9" fmla="*/ 3690165 w 3785231"/>
              <a:gd name="connsiteY9" fmla="*/ 1118757 h 1470043"/>
              <a:gd name="connsiteX10" fmla="*/ 2293165 w 3785231"/>
              <a:gd name="connsiteY10" fmla="*/ 1449639 h 1470043"/>
              <a:gd name="connsiteX11" fmla="*/ 1543865 w 3785231"/>
              <a:gd name="connsiteY11" fmla="*/ 1423557 h 1470043"/>
              <a:gd name="connsiteX12" fmla="*/ 1137465 w 3785231"/>
              <a:gd name="connsiteY12" fmla="*/ 1334657 h 1470043"/>
              <a:gd name="connsiteX13" fmla="*/ 883465 w 3785231"/>
              <a:gd name="connsiteY13" fmla="*/ 1423557 h 1470043"/>
              <a:gd name="connsiteX14" fmla="*/ 527865 w 3785231"/>
              <a:gd name="connsiteY14" fmla="*/ 1321957 h 1470043"/>
              <a:gd name="connsiteX0" fmla="*/ 527865 w 3762073"/>
              <a:gd name="connsiteY0" fmla="*/ 1321957 h 1424376"/>
              <a:gd name="connsiteX1" fmla="*/ 57965 w 3762073"/>
              <a:gd name="connsiteY1" fmla="*/ 953657 h 1424376"/>
              <a:gd name="connsiteX2" fmla="*/ 70665 w 3762073"/>
              <a:gd name="connsiteY2" fmla="*/ 471057 h 1424376"/>
              <a:gd name="connsiteX3" fmla="*/ 629465 w 3762073"/>
              <a:gd name="connsiteY3" fmla="*/ 242457 h 1424376"/>
              <a:gd name="connsiteX4" fmla="*/ 997765 w 3762073"/>
              <a:gd name="connsiteY4" fmla="*/ 77357 h 1424376"/>
              <a:gd name="connsiteX5" fmla="*/ 1531165 w 3762073"/>
              <a:gd name="connsiteY5" fmla="*/ 76931 h 1424376"/>
              <a:gd name="connsiteX6" fmla="*/ 2039165 w 3762073"/>
              <a:gd name="connsiteY6" fmla="*/ 114775 h 1424376"/>
              <a:gd name="connsiteX7" fmla="*/ 2547165 w 3762073"/>
              <a:gd name="connsiteY7" fmla="*/ 114945 h 1424376"/>
              <a:gd name="connsiteX8" fmla="*/ 3537765 w 3762073"/>
              <a:gd name="connsiteY8" fmla="*/ 64657 h 1424376"/>
              <a:gd name="connsiteX9" fmla="*/ 3690165 w 3762073"/>
              <a:gd name="connsiteY9" fmla="*/ 1118757 h 1424376"/>
              <a:gd name="connsiteX10" fmla="*/ 2605986 w 3762073"/>
              <a:gd name="connsiteY10" fmla="*/ 1362726 h 1424376"/>
              <a:gd name="connsiteX11" fmla="*/ 1543865 w 3762073"/>
              <a:gd name="connsiteY11" fmla="*/ 1423557 h 1424376"/>
              <a:gd name="connsiteX12" fmla="*/ 1137465 w 3762073"/>
              <a:gd name="connsiteY12" fmla="*/ 1334657 h 1424376"/>
              <a:gd name="connsiteX13" fmla="*/ 883465 w 3762073"/>
              <a:gd name="connsiteY13" fmla="*/ 1423557 h 1424376"/>
              <a:gd name="connsiteX14" fmla="*/ 527865 w 3762073"/>
              <a:gd name="connsiteY14" fmla="*/ 1321957 h 1424376"/>
              <a:gd name="connsiteX0" fmla="*/ 527865 w 3562589"/>
              <a:gd name="connsiteY0" fmla="*/ 1313276 h 1417290"/>
              <a:gd name="connsiteX1" fmla="*/ 57965 w 3562589"/>
              <a:gd name="connsiteY1" fmla="*/ 944976 h 1417290"/>
              <a:gd name="connsiteX2" fmla="*/ 70665 w 3562589"/>
              <a:gd name="connsiteY2" fmla="*/ 462376 h 1417290"/>
              <a:gd name="connsiteX3" fmla="*/ 629465 w 3562589"/>
              <a:gd name="connsiteY3" fmla="*/ 233776 h 1417290"/>
              <a:gd name="connsiteX4" fmla="*/ 997765 w 3562589"/>
              <a:gd name="connsiteY4" fmla="*/ 68676 h 1417290"/>
              <a:gd name="connsiteX5" fmla="*/ 1531165 w 3562589"/>
              <a:gd name="connsiteY5" fmla="*/ 68250 h 1417290"/>
              <a:gd name="connsiteX6" fmla="*/ 2039165 w 3562589"/>
              <a:gd name="connsiteY6" fmla="*/ 106094 h 1417290"/>
              <a:gd name="connsiteX7" fmla="*/ 2547165 w 3562589"/>
              <a:gd name="connsiteY7" fmla="*/ 106264 h 1417290"/>
              <a:gd name="connsiteX8" fmla="*/ 3537765 w 3562589"/>
              <a:gd name="connsiteY8" fmla="*/ 55976 h 1417290"/>
              <a:gd name="connsiteX9" fmla="*/ 3208902 w 3562589"/>
              <a:gd name="connsiteY9" fmla="*/ 990571 h 1417290"/>
              <a:gd name="connsiteX10" fmla="*/ 2605986 w 3562589"/>
              <a:gd name="connsiteY10" fmla="*/ 1354045 h 1417290"/>
              <a:gd name="connsiteX11" fmla="*/ 1543865 w 3562589"/>
              <a:gd name="connsiteY11" fmla="*/ 1414876 h 1417290"/>
              <a:gd name="connsiteX12" fmla="*/ 1137465 w 3562589"/>
              <a:gd name="connsiteY12" fmla="*/ 1325976 h 1417290"/>
              <a:gd name="connsiteX13" fmla="*/ 883465 w 3562589"/>
              <a:gd name="connsiteY13" fmla="*/ 1414876 h 1417290"/>
              <a:gd name="connsiteX14" fmla="*/ 527865 w 3562589"/>
              <a:gd name="connsiteY14" fmla="*/ 1313276 h 1417290"/>
              <a:gd name="connsiteX0" fmla="*/ 468589 w 3503313"/>
              <a:gd name="connsiteY0" fmla="*/ 1313276 h 1417290"/>
              <a:gd name="connsiteX1" fmla="*/ 215258 w 3503313"/>
              <a:gd name="connsiteY1" fmla="*/ 847199 h 1417290"/>
              <a:gd name="connsiteX2" fmla="*/ 11389 w 3503313"/>
              <a:gd name="connsiteY2" fmla="*/ 462376 h 1417290"/>
              <a:gd name="connsiteX3" fmla="*/ 570189 w 3503313"/>
              <a:gd name="connsiteY3" fmla="*/ 233776 h 1417290"/>
              <a:gd name="connsiteX4" fmla="*/ 938489 w 3503313"/>
              <a:gd name="connsiteY4" fmla="*/ 68676 h 1417290"/>
              <a:gd name="connsiteX5" fmla="*/ 1471889 w 3503313"/>
              <a:gd name="connsiteY5" fmla="*/ 68250 h 1417290"/>
              <a:gd name="connsiteX6" fmla="*/ 1979889 w 3503313"/>
              <a:gd name="connsiteY6" fmla="*/ 106094 h 1417290"/>
              <a:gd name="connsiteX7" fmla="*/ 2487889 w 3503313"/>
              <a:gd name="connsiteY7" fmla="*/ 106264 h 1417290"/>
              <a:gd name="connsiteX8" fmla="*/ 3478489 w 3503313"/>
              <a:gd name="connsiteY8" fmla="*/ 55976 h 1417290"/>
              <a:gd name="connsiteX9" fmla="*/ 3149626 w 3503313"/>
              <a:gd name="connsiteY9" fmla="*/ 990571 h 1417290"/>
              <a:gd name="connsiteX10" fmla="*/ 2546710 w 3503313"/>
              <a:gd name="connsiteY10" fmla="*/ 1354045 h 1417290"/>
              <a:gd name="connsiteX11" fmla="*/ 1484589 w 3503313"/>
              <a:gd name="connsiteY11" fmla="*/ 1414876 h 1417290"/>
              <a:gd name="connsiteX12" fmla="*/ 1078189 w 3503313"/>
              <a:gd name="connsiteY12" fmla="*/ 1325976 h 1417290"/>
              <a:gd name="connsiteX13" fmla="*/ 824189 w 3503313"/>
              <a:gd name="connsiteY13" fmla="*/ 1414876 h 1417290"/>
              <a:gd name="connsiteX14" fmla="*/ 468589 w 3503313"/>
              <a:gd name="connsiteY14" fmla="*/ 1313276 h 1417290"/>
              <a:gd name="connsiteX0" fmla="*/ 316560 w 3351284"/>
              <a:gd name="connsiteY0" fmla="*/ 1313276 h 1417290"/>
              <a:gd name="connsiteX1" fmla="*/ 63229 w 3351284"/>
              <a:gd name="connsiteY1" fmla="*/ 847199 h 1417290"/>
              <a:gd name="connsiteX2" fmla="*/ 27803 w 3351284"/>
              <a:gd name="connsiteY2" fmla="*/ 451512 h 1417290"/>
              <a:gd name="connsiteX3" fmla="*/ 418160 w 3351284"/>
              <a:gd name="connsiteY3" fmla="*/ 233776 h 1417290"/>
              <a:gd name="connsiteX4" fmla="*/ 786460 w 3351284"/>
              <a:gd name="connsiteY4" fmla="*/ 68676 h 1417290"/>
              <a:gd name="connsiteX5" fmla="*/ 1319860 w 3351284"/>
              <a:gd name="connsiteY5" fmla="*/ 68250 h 1417290"/>
              <a:gd name="connsiteX6" fmla="*/ 1827860 w 3351284"/>
              <a:gd name="connsiteY6" fmla="*/ 106094 h 1417290"/>
              <a:gd name="connsiteX7" fmla="*/ 2335860 w 3351284"/>
              <a:gd name="connsiteY7" fmla="*/ 106264 h 1417290"/>
              <a:gd name="connsiteX8" fmla="*/ 3326460 w 3351284"/>
              <a:gd name="connsiteY8" fmla="*/ 55976 h 1417290"/>
              <a:gd name="connsiteX9" fmla="*/ 2997597 w 3351284"/>
              <a:gd name="connsiteY9" fmla="*/ 990571 h 1417290"/>
              <a:gd name="connsiteX10" fmla="*/ 2394681 w 3351284"/>
              <a:gd name="connsiteY10" fmla="*/ 1354045 h 1417290"/>
              <a:gd name="connsiteX11" fmla="*/ 1332560 w 3351284"/>
              <a:gd name="connsiteY11" fmla="*/ 1414876 h 1417290"/>
              <a:gd name="connsiteX12" fmla="*/ 926160 w 3351284"/>
              <a:gd name="connsiteY12" fmla="*/ 1325976 h 1417290"/>
              <a:gd name="connsiteX13" fmla="*/ 672160 w 3351284"/>
              <a:gd name="connsiteY13" fmla="*/ 1414876 h 1417290"/>
              <a:gd name="connsiteX14" fmla="*/ 316560 w 3351284"/>
              <a:gd name="connsiteY14" fmla="*/ 1313276 h 1417290"/>
              <a:gd name="connsiteX0" fmla="*/ 366560 w 3353158"/>
              <a:gd name="connsiteY0" fmla="*/ 1215499 h 1417290"/>
              <a:gd name="connsiteX1" fmla="*/ 65103 w 3353158"/>
              <a:gd name="connsiteY1" fmla="*/ 847199 h 1417290"/>
              <a:gd name="connsiteX2" fmla="*/ 29677 w 3353158"/>
              <a:gd name="connsiteY2" fmla="*/ 451512 h 1417290"/>
              <a:gd name="connsiteX3" fmla="*/ 420034 w 3353158"/>
              <a:gd name="connsiteY3" fmla="*/ 233776 h 1417290"/>
              <a:gd name="connsiteX4" fmla="*/ 788334 w 3353158"/>
              <a:gd name="connsiteY4" fmla="*/ 68676 h 1417290"/>
              <a:gd name="connsiteX5" fmla="*/ 1321734 w 3353158"/>
              <a:gd name="connsiteY5" fmla="*/ 68250 h 1417290"/>
              <a:gd name="connsiteX6" fmla="*/ 1829734 w 3353158"/>
              <a:gd name="connsiteY6" fmla="*/ 106094 h 1417290"/>
              <a:gd name="connsiteX7" fmla="*/ 2337734 w 3353158"/>
              <a:gd name="connsiteY7" fmla="*/ 106264 h 1417290"/>
              <a:gd name="connsiteX8" fmla="*/ 3328334 w 3353158"/>
              <a:gd name="connsiteY8" fmla="*/ 55976 h 1417290"/>
              <a:gd name="connsiteX9" fmla="*/ 2999471 w 3353158"/>
              <a:gd name="connsiteY9" fmla="*/ 990571 h 1417290"/>
              <a:gd name="connsiteX10" fmla="*/ 2396555 w 3353158"/>
              <a:gd name="connsiteY10" fmla="*/ 1354045 h 1417290"/>
              <a:gd name="connsiteX11" fmla="*/ 1334434 w 3353158"/>
              <a:gd name="connsiteY11" fmla="*/ 1414876 h 1417290"/>
              <a:gd name="connsiteX12" fmla="*/ 928034 w 3353158"/>
              <a:gd name="connsiteY12" fmla="*/ 1325976 h 1417290"/>
              <a:gd name="connsiteX13" fmla="*/ 674034 w 3353158"/>
              <a:gd name="connsiteY13" fmla="*/ 1414876 h 1417290"/>
              <a:gd name="connsiteX14" fmla="*/ 366560 w 3353158"/>
              <a:gd name="connsiteY14" fmla="*/ 1215499 h 1417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353158" h="1417290">
                <a:moveTo>
                  <a:pt x="366560" y="1215499"/>
                </a:moveTo>
                <a:cubicBezTo>
                  <a:pt x="265072" y="1120886"/>
                  <a:pt x="121250" y="974530"/>
                  <a:pt x="65103" y="847199"/>
                </a:cubicBezTo>
                <a:cubicBezTo>
                  <a:pt x="8956" y="719868"/>
                  <a:pt x="-29478" y="553749"/>
                  <a:pt x="29677" y="451512"/>
                </a:cubicBezTo>
                <a:cubicBezTo>
                  <a:pt x="88832" y="349275"/>
                  <a:pt x="293591" y="297582"/>
                  <a:pt x="420034" y="233776"/>
                </a:cubicBezTo>
                <a:cubicBezTo>
                  <a:pt x="546477" y="169970"/>
                  <a:pt x="638051" y="85609"/>
                  <a:pt x="788334" y="68676"/>
                </a:cubicBezTo>
                <a:lnTo>
                  <a:pt x="1321734" y="68250"/>
                </a:lnTo>
                <a:cubicBezTo>
                  <a:pt x="1488951" y="91533"/>
                  <a:pt x="1660401" y="99758"/>
                  <a:pt x="1829734" y="106094"/>
                </a:cubicBezTo>
                <a:cubicBezTo>
                  <a:pt x="1999067" y="112430"/>
                  <a:pt x="2087967" y="114617"/>
                  <a:pt x="2337734" y="106264"/>
                </a:cubicBezTo>
                <a:cubicBezTo>
                  <a:pt x="2587501" y="97911"/>
                  <a:pt x="3218045" y="-91409"/>
                  <a:pt x="3328334" y="55976"/>
                </a:cubicBezTo>
                <a:cubicBezTo>
                  <a:pt x="3438624" y="203361"/>
                  <a:pt x="3154768" y="774226"/>
                  <a:pt x="2999471" y="990571"/>
                </a:cubicBezTo>
                <a:cubicBezTo>
                  <a:pt x="2844175" y="1206916"/>
                  <a:pt x="2674061" y="1283328"/>
                  <a:pt x="2396555" y="1354045"/>
                </a:cubicBezTo>
                <a:cubicBezTo>
                  <a:pt x="2119049" y="1424762"/>
                  <a:pt x="1579187" y="1419554"/>
                  <a:pt x="1334434" y="1414876"/>
                </a:cubicBezTo>
                <a:cubicBezTo>
                  <a:pt x="1089681" y="1410198"/>
                  <a:pt x="1038101" y="1325976"/>
                  <a:pt x="928034" y="1325976"/>
                </a:cubicBezTo>
                <a:cubicBezTo>
                  <a:pt x="817967" y="1325976"/>
                  <a:pt x="767613" y="1433289"/>
                  <a:pt x="674034" y="1414876"/>
                </a:cubicBezTo>
                <a:cubicBezTo>
                  <a:pt x="580455" y="1396463"/>
                  <a:pt x="468048" y="1310112"/>
                  <a:pt x="366560" y="121549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1" name="Forme libre : forme 50">
            <a:extLst>
              <a:ext uri="{FF2B5EF4-FFF2-40B4-BE49-F238E27FC236}">
                <a16:creationId xmlns:a16="http://schemas.microsoft.com/office/drawing/2014/main" id="{95F244C9-D4E6-463E-931D-D9B7F319784A}"/>
              </a:ext>
            </a:extLst>
          </p:cNvPr>
          <p:cNvSpPr/>
          <p:nvPr/>
        </p:nvSpPr>
        <p:spPr>
          <a:xfrm rot="12556836">
            <a:off x="-435071" y="-1399944"/>
            <a:ext cx="2135906" cy="2589950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D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45" name="Forme libre : forme 1044">
            <a:extLst>
              <a:ext uri="{FF2B5EF4-FFF2-40B4-BE49-F238E27FC236}">
                <a16:creationId xmlns:a16="http://schemas.microsoft.com/office/drawing/2014/main" id="{7CB482F0-06B9-44D9-A815-D16A954ED0C6}"/>
              </a:ext>
            </a:extLst>
          </p:cNvPr>
          <p:cNvSpPr/>
          <p:nvPr/>
        </p:nvSpPr>
        <p:spPr>
          <a:xfrm>
            <a:off x="1087124" y="4787552"/>
            <a:ext cx="2487286" cy="1059012"/>
          </a:xfrm>
          <a:custGeom>
            <a:avLst/>
            <a:gdLst>
              <a:gd name="connsiteX0" fmla="*/ 60300 w 2487286"/>
              <a:gd name="connsiteY0" fmla="*/ 351938 h 952171"/>
              <a:gd name="connsiteX1" fmla="*/ 389909 w 2487286"/>
              <a:gd name="connsiteY1" fmla="*/ 43594 h 952171"/>
              <a:gd name="connsiteX2" fmla="*/ 1346839 w 2487286"/>
              <a:gd name="connsiteY2" fmla="*/ 75492 h 952171"/>
              <a:gd name="connsiteX3" fmla="*/ 2027323 w 2487286"/>
              <a:gd name="connsiteY3" fmla="*/ 11696 h 952171"/>
              <a:gd name="connsiteX4" fmla="*/ 2484523 w 2487286"/>
              <a:gd name="connsiteY4" fmla="*/ 351938 h 952171"/>
              <a:gd name="connsiteX5" fmla="*/ 2186812 w 2487286"/>
              <a:gd name="connsiteY5" fmla="*/ 787873 h 952171"/>
              <a:gd name="connsiteX6" fmla="*/ 1559491 w 2487286"/>
              <a:gd name="connsiteY6" fmla="*/ 702813 h 952171"/>
              <a:gd name="connsiteX7" fmla="*/ 1070393 w 2487286"/>
              <a:gd name="connsiteY7" fmla="*/ 894199 h 952171"/>
              <a:gd name="connsiteX8" fmla="*/ 272951 w 2487286"/>
              <a:gd name="connsiteY8" fmla="*/ 936729 h 952171"/>
              <a:gd name="connsiteX9" fmla="*/ 17770 w 2487286"/>
              <a:gd name="connsiteY9" fmla="*/ 660282 h 952171"/>
              <a:gd name="connsiteX10" fmla="*/ 60300 w 2487286"/>
              <a:gd name="connsiteY10" fmla="*/ 351938 h 952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87286" h="952171">
                <a:moveTo>
                  <a:pt x="60300" y="351938"/>
                </a:moveTo>
                <a:cubicBezTo>
                  <a:pt x="122323" y="249157"/>
                  <a:pt x="175486" y="89668"/>
                  <a:pt x="389909" y="43594"/>
                </a:cubicBezTo>
                <a:cubicBezTo>
                  <a:pt x="604332" y="-2480"/>
                  <a:pt x="1073937" y="80808"/>
                  <a:pt x="1346839" y="75492"/>
                </a:cubicBezTo>
                <a:cubicBezTo>
                  <a:pt x="1619741" y="70176"/>
                  <a:pt x="1837709" y="-34378"/>
                  <a:pt x="2027323" y="11696"/>
                </a:cubicBezTo>
                <a:cubicBezTo>
                  <a:pt x="2216937" y="57770"/>
                  <a:pt x="2457942" y="222575"/>
                  <a:pt x="2484523" y="351938"/>
                </a:cubicBezTo>
                <a:cubicBezTo>
                  <a:pt x="2511104" y="481301"/>
                  <a:pt x="2340984" y="729394"/>
                  <a:pt x="2186812" y="787873"/>
                </a:cubicBezTo>
                <a:cubicBezTo>
                  <a:pt x="2032640" y="846352"/>
                  <a:pt x="1745561" y="685092"/>
                  <a:pt x="1559491" y="702813"/>
                </a:cubicBezTo>
                <a:cubicBezTo>
                  <a:pt x="1373421" y="720534"/>
                  <a:pt x="1284816" y="855213"/>
                  <a:pt x="1070393" y="894199"/>
                </a:cubicBezTo>
                <a:cubicBezTo>
                  <a:pt x="855970" y="933185"/>
                  <a:pt x="448388" y="975715"/>
                  <a:pt x="272951" y="936729"/>
                </a:cubicBezTo>
                <a:cubicBezTo>
                  <a:pt x="97514" y="897743"/>
                  <a:pt x="51440" y="755975"/>
                  <a:pt x="17770" y="660282"/>
                </a:cubicBezTo>
                <a:cubicBezTo>
                  <a:pt x="-15900" y="564589"/>
                  <a:pt x="-1723" y="454719"/>
                  <a:pt x="60300" y="351938"/>
                </a:cubicBezTo>
                <a:close/>
              </a:path>
            </a:pathLst>
          </a:custGeom>
          <a:solidFill>
            <a:srgbClr val="FFF7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30" name="Picture 6" descr="Étudiant">
            <a:extLst>
              <a:ext uri="{FF2B5EF4-FFF2-40B4-BE49-F238E27FC236}">
                <a16:creationId xmlns:a16="http://schemas.microsoft.com/office/drawing/2014/main" id="{45407076-67D5-4A8E-983A-A435953C3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145" y="1539879"/>
            <a:ext cx="633278" cy="633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781800D7-B48B-49D3-A324-1192662794EB}"/>
              </a:ext>
            </a:extLst>
          </p:cNvPr>
          <p:cNvSpPr/>
          <p:nvPr/>
        </p:nvSpPr>
        <p:spPr>
          <a:xfrm rot="16732022">
            <a:off x="5474608" y="8292917"/>
            <a:ext cx="1867717" cy="2183954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B83FC273-E084-480D-89A5-B5474F57A3A7}"/>
              </a:ext>
            </a:extLst>
          </p:cNvPr>
          <p:cNvGrpSpPr/>
          <p:nvPr/>
        </p:nvGrpSpPr>
        <p:grpSpPr>
          <a:xfrm>
            <a:off x="498769" y="2399447"/>
            <a:ext cx="639879" cy="707886"/>
            <a:chOff x="720687" y="2063740"/>
            <a:chExt cx="678352" cy="723081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28304891-AE91-401C-90F2-A48D700250DC}"/>
                </a:ext>
              </a:extLst>
            </p:cNvPr>
            <p:cNvSpPr/>
            <p:nvPr/>
          </p:nvSpPr>
          <p:spPr>
            <a:xfrm>
              <a:off x="793486" y="2234604"/>
              <a:ext cx="532756" cy="484722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410A9072-1A2F-4540-9B09-5ED81434BE8C}"/>
                </a:ext>
              </a:extLst>
            </p:cNvPr>
            <p:cNvSpPr txBox="1"/>
            <p:nvPr/>
          </p:nvSpPr>
          <p:spPr>
            <a:xfrm>
              <a:off x="720687" y="2063740"/>
              <a:ext cx="678352" cy="723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1.</a:t>
              </a: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2C6E0CA3-0444-4DBD-8A94-F1F1A39BAB1B}"/>
              </a:ext>
            </a:extLst>
          </p:cNvPr>
          <p:cNvGrpSpPr/>
          <p:nvPr/>
        </p:nvGrpSpPr>
        <p:grpSpPr>
          <a:xfrm>
            <a:off x="3585074" y="2839829"/>
            <a:ext cx="793920" cy="707886"/>
            <a:chOff x="4075166" y="3412017"/>
            <a:chExt cx="841653" cy="723082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8B631FAE-6036-444B-A675-71BFF8FB96D8}"/>
                </a:ext>
              </a:extLst>
            </p:cNvPr>
            <p:cNvSpPr/>
            <p:nvPr/>
          </p:nvSpPr>
          <p:spPr>
            <a:xfrm>
              <a:off x="4203883" y="3590795"/>
              <a:ext cx="469578" cy="51770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A0996DD3-5636-463C-AD3A-349A9ED9303D}"/>
                </a:ext>
              </a:extLst>
            </p:cNvPr>
            <p:cNvSpPr txBox="1"/>
            <p:nvPr/>
          </p:nvSpPr>
          <p:spPr>
            <a:xfrm>
              <a:off x="4075166" y="3412017"/>
              <a:ext cx="841653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2.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E0D8A682-BD28-48F5-8F22-9F2C46FAAEC8}"/>
              </a:ext>
            </a:extLst>
          </p:cNvPr>
          <p:cNvGrpSpPr/>
          <p:nvPr/>
        </p:nvGrpSpPr>
        <p:grpSpPr>
          <a:xfrm>
            <a:off x="102696" y="3923344"/>
            <a:ext cx="853513" cy="707887"/>
            <a:chOff x="1226582" y="4751916"/>
            <a:chExt cx="904830" cy="72308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EA90695-86F7-4109-9262-55C5B10934EA}"/>
                </a:ext>
              </a:extLst>
            </p:cNvPr>
            <p:cNvSpPr/>
            <p:nvPr/>
          </p:nvSpPr>
          <p:spPr>
            <a:xfrm>
              <a:off x="1226582" y="4969810"/>
              <a:ext cx="663600" cy="481387"/>
            </a:xfrm>
            <a:custGeom>
              <a:avLst/>
              <a:gdLst>
                <a:gd name="connsiteX0" fmla="*/ 374441 w 704047"/>
                <a:gd name="connsiteY0" fmla="*/ 1279 h 539101"/>
                <a:gd name="connsiteX1" fmla="*/ 215945 w 704047"/>
                <a:gd name="connsiteY1" fmla="*/ 37855 h 539101"/>
                <a:gd name="connsiteX2" fmla="*/ 33065 w 704047"/>
                <a:gd name="connsiteY2" fmla="*/ 159775 h 539101"/>
                <a:gd name="connsiteX3" fmla="*/ 20873 w 704047"/>
                <a:gd name="connsiteY3" fmla="*/ 379231 h 539101"/>
                <a:gd name="connsiteX4" fmla="*/ 252521 w 704047"/>
                <a:gd name="connsiteY4" fmla="*/ 525535 h 539101"/>
                <a:gd name="connsiteX5" fmla="*/ 557321 w 704047"/>
                <a:gd name="connsiteY5" fmla="*/ 513343 h 539101"/>
                <a:gd name="connsiteX6" fmla="*/ 703625 w 704047"/>
                <a:gd name="connsiteY6" fmla="*/ 354847 h 539101"/>
                <a:gd name="connsiteX7" fmla="*/ 593897 w 704047"/>
                <a:gd name="connsiteY7" fmla="*/ 74431 h 539101"/>
                <a:gd name="connsiteX8" fmla="*/ 374441 w 704047"/>
                <a:gd name="connsiteY8" fmla="*/ 1279 h 53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047" h="539101">
                  <a:moveTo>
                    <a:pt x="374441" y="1279"/>
                  </a:moveTo>
                  <a:cubicBezTo>
                    <a:pt x="311449" y="-4817"/>
                    <a:pt x="272841" y="11439"/>
                    <a:pt x="215945" y="37855"/>
                  </a:cubicBezTo>
                  <a:cubicBezTo>
                    <a:pt x="159049" y="64271"/>
                    <a:pt x="65577" y="102879"/>
                    <a:pt x="33065" y="159775"/>
                  </a:cubicBezTo>
                  <a:cubicBezTo>
                    <a:pt x="553" y="216671"/>
                    <a:pt x="-15703" y="318271"/>
                    <a:pt x="20873" y="379231"/>
                  </a:cubicBezTo>
                  <a:cubicBezTo>
                    <a:pt x="57449" y="440191"/>
                    <a:pt x="163113" y="503183"/>
                    <a:pt x="252521" y="525535"/>
                  </a:cubicBezTo>
                  <a:cubicBezTo>
                    <a:pt x="341929" y="547887"/>
                    <a:pt x="482137" y="541791"/>
                    <a:pt x="557321" y="513343"/>
                  </a:cubicBezTo>
                  <a:cubicBezTo>
                    <a:pt x="632505" y="484895"/>
                    <a:pt x="697529" y="427999"/>
                    <a:pt x="703625" y="354847"/>
                  </a:cubicBezTo>
                  <a:cubicBezTo>
                    <a:pt x="709721" y="281695"/>
                    <a:pt x="648761" y="133359"/>
                    <a:pt x="593897" y="74431"/>
                  </a:cubicBezTo>
                  <a:cubicBezTo>
                    <a:pt x="539033" y="15503"/>
                    <a:pt x="437433" y="7375"/>
                    <a:pt x="374441" y="1279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88AA99CB-8EAD-46B9-9252-B20C7FDAC5B6}"/>
                </a:ext>
              </a:extLst>
            </p:cNvPr>
            <p:cNvSpPr txBox="1"/>
            <p:nvPr/>
          </p:nvSpPr>
          <p:spPr>
            <a:xfrm>
              <a:off x="1320882" y="4751916"/>
              <a:ext cx="810530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3.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6E93F8DC-7B50-4622-B5F2-C1259DBB53F5}"/>
              </a:ext>
            </a:extLst>
          </p:cNvPr>
          <p:cNvGrpSpPr/>
          <p:nvPr/>
        </p:nvGrpSpPr>
        <p:grpSpPr>
          <a:xfrm>
            <a:off x="3907327" y="5427660"/>
            <a:ext cx="793918" cy="707886"/>
            <a:chOff x="4316605" y="6067939"/>
            <a:chExt cx="841652" cy="723082"/>
          </a:xfrm>
        </p:grpSpPr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46FDBAF5-5D7C-41CB-83AB-A0DDC2C572E3}"/>
                </a:ext>
              </a:extLst>
            </p:cNvPr>
            <p:cNvSpPr/>
            <p:nvPr/>
          </p:nvSpPr>
          <p:spPr>
            <a:xfrm>
              <a:off x="4361181" y="6122460"/>
              <a:ext cx="541455" cy="619716"/>
            </a:xfrm>
            <a:custGeom>
              <a:avLst/>
              <a:gdLst>
                <a:gd name="connsiteX0" fmla="*/ 291942 w 622578"/>
                <a:gd name="connsiteY0" fmla="*/ 17170 h 675538"/>
                <a:gd name="connsiteX1" fmla="*/ 48102 w 622578"/>
                <a:gd name="connsiteY1" fmla="*/ 187858 h 675538"/>
                <a:gd name="connsiteX2" fmla="*/ 23718 w 622578"/>
                <a:gd name="connsiteY2" fmla="*/ 517042 h 675538"/>
                <a:gd name="connsiteX3" fmla="*/ 316326 w 622578"/>
                <a:gd name="connsiteY3" fmla="*/ 675538 h 675538"/>
                <a:gd name="connsiteX4" fmla="*/ 535782 w 622578"/>
                <a:gd name="connsiteY4" fmla="*/ 517042 h 675538"/>
                <a:gd name="connsiteX5" fmla="*/ 621126 w 622578"/>
                <a:gd name="connsiteY5" fmla="*/ 224434 h 675538"/>
                <a:gd name="connsiteX6" fmla="*/ 474822 w 622578"/>
                <a:gd name="connsiteY6" fmla="*/ 29362 h 675538"/>
                <a:gd name="connsiteX7" fmla="*/ 291942 w 622578"/>
                <a:gd name="connsiteY7" fmla="*/ 17170 h 675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2578" h="675538">
                  <a:moveTo>
                    <a:pt x="291942" y="17170"/>
                  </a:moveTo>
                  <a:cubicBezTo>
                    <a:pt x="220822" y="43586"/>
                    <a:pt x="92806" y="104546"/>
                    <a:pt x="48102" y="187858"/>
                  </a:cubicBezTo>
                  <a:cubicBezTo>
                    <a:pt x="3398" y="271170"/>
                    <a:pt x="-20986" y="435762"/>
                    <a:pt x="23718" y="517042"/>
                  </a:cubicBezTo>
                  <a:cubicBezTo>
                    <a:pt x="68422" y="598322"/>
                    <a:pt x="230982" y="675538"/>
                    <a:pt x="316326" y="675538"/>
                  </a:cubicBezTo>
                  <a:cubicBezTo>
                    <a:pt x="401670" y="675538"/>
                    <a:pt x="484982" y="592226"/>
                    <a:pt x="535782" y="517042"/>
                  </a:cubicBezTo>
                  <a:cubicBezTo>
                    <a:pt x="586582" y="441858"/>
                    <a:pt x="631286" y="305714"/>
                    <a:pt x="621126" y="224434"/>
                  </a:cubicBezTo>
                  <a:cubicBezTo>
                    <a:pt x="610966" y="143154"/>
                    <a:pt x="525622" y="63906"/>
                    <a:pt x="474822" y="29362"/>
                  </a:cubicBezTo>
                  <a:cubicBezTo>
                    <a:pt x="424022" y="-5182"/>
                    <a:pt x="363062" y="-9246"/>
                    <a:pt x="291942" y="17170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490F138A-7FEC-4A6F-8705-92FA3015A90E}"/>
                </a:ext>
              </a:extLst>
            </p:cNvPr>
            <p:cNvSpPr txBox="1"/>
            <p:nvPr/>
          </p:nvSpPr>
          <p:spPr>
            <a:xfrm>
              <a:off x="4316605" y="6067939"/>
              <a:ext cx="841652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4.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9A49B1CC-18DC-4495-9857-8C9738198392}"/>
              </a:ext>
            </a:extLst>
          </p:cNvPr>
          <p:cNvGrpSpPr/>
          <p:nvPr/>
        </p:nvGrpSpPr>
        <p:grpSpPr>
          <a:xfrm>
            <a:off x="284926" y="6040191"/>
            <a:ext cx="813328" cy="707886"/>
            <a:chOff x="1264450" y="7302116"/>
            <a:chExt cx="862229" cy="723082"/>
          </a:xfrm>
        </p:grpSpPr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C2F52375-602B-44B2-B48F-93A52D580252}"/>
                </a:ext>
              </a:extLst>
            </p:cNvPr>
            <p:cNvSpPr/>
            <p:nvPr/>
          </p:nvSpPr>
          <p:spPr>
            <a:xfrm>
              <a:off x="1264450" y="7441172"/>
              <a:ext cx="674078" cy="570727"/>
            </a:xfrm>
            <a:custGeom>
              <a:avLst/>
              <a:gdLst>
                <a:gd name="connsiteX0" fmla="*/ 283934 w 674078"/>
                <a:gd name="connsiteY0" fmla="*/ 8140 h 570727"/>
                <a:gd name="connsiteX1" fmla="*/ 40094 w 674078"/>
                <a:gd name="connsiteY1" fmla="*/ 142252 h 570727"/>
                <a:gd name="connsiteX2" fmla="*/ 15710 w 674078"/>
                <a:gd name="connsiteY2" fmla="*/ 398284 h 570727"/>
                <a:gd name="connsiteX3" fmla="*/ 198590 w 674078"/>
                <a:gd name="connsiteY3" fmla="*/ 556780 h 570727"/>
                <a:gd name="connsiteX4" fmla="*/ 539966 w 674078"/>
                <a:gd name="connsiteY4" fmla="*/ 532396 h 570727"/>
                <a:gd name="connsiteX5" fmla="*/ 674078 w 674078"/>
                <a:gd name="connsiteY5" fmla="*/ 288556 h 570727"/>
                <a:gd name="connsiteX6" fmla="*/ 539966 w 674078"/>
                <a:gd name="connsiteY6" fmla="*/ 44716 h 570727"/>
                <a:gd name="connsiteX7" fmla="*/ 283934 w 674078"/>
                <a:gd name="connsiteY7" fmla="*/ 8140 h 57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4078" h="570727">
                  <a:moveTo>
                    <a:pt x="283934" y="8140"/>
                  </a:moveTo>
                  <a:cubicBezTo>
                    <a:pt x="200622" y="24396"/>
                    <a:pt x="84798" y="77228"/>
                    <a:pt x="40094" y="142252"/>
                  </a:cubicBezTo>
                  <a:cubicBezTo>
                    <a:pt x="-4610" y="207276"/>
                    <a:pt x="-10706" y="329196"/>
                    <a:pt x="15710" y="398284"/>
                  </a:cubicBezTo>
                  <a:cubicBezTo>
                    <a:pt x="42126" y="467372"/>
                    <a:pt x="111214" y="534428"/>
                    <a:pt x="198590" y="556780"/>
                  </a:cubicBezTo>
                  <a:cubicBezTo>
                    <a:pt x="285966" y="579132"/>
                    <a:pt x="460718" y="577100"/>
                    <a:pt x="539966" y="532396"/>
                  </a:cubicBezTo>
                  <a:cubicBezTo>
                    <a:pt x="619214" y="487692"/>
                    <a:pt x="674078" y="369836"/>
                    <a:pt x="674078" y="288556"/>
                  </a:cubicBezTo>
                  <a:cubicBezTo>
                    <a:pt x="674078" y="207276"/>
                    <a:pt x="604990" y="91452"/>
                    <a:pt x="539966" y="44716"/>
                  </a:cubicBezTo>
                  <a:cubicBezTo>
                    <a:pt x="474942" y="-2020"/>
                    <a:pt x="367246" y="-8116"/>
                    <a:pt x="283934" y="8140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94908D76-AA41-4296-8F7C-5C38E3C1A90F}"/>
                </a:ext>
              </a:extLst>
            </p:cNvPr>
            <p:cNvSpPr txBox="1"/>
            <p:nvPr/>
          </p:nvSpPr>
          <p:spPr>
            <a:xfrm>
              <a:off x="1316151" y="7302116"/>
              <a:ext cx="810528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5.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1DC374D7-CBB6-42BD-80E0-081DF6983AF2}"/>
              </a:ext>
            </a:extLst>
          </p:cNvPr>
          <p:cNvGrpSpPr/>
          <p:nvPr/>
        </p:nvGrpSpPr>
        <p:grpSpPr>
          <a:xfrm rot="20967748">
            <a:off x="491614" y="7787233"/>
            <a:ext cx="856777" cy="699627"/>
            <a:chOff x="4594749" y="8099951"/>
            <a:chExt cx="908289" cy="774604"/>
          </a:xfrm>
        </p:grpSpPr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023F7D94-7E40-4C39-B90F-90CB53F42A59}"/>
                </a:ext>
              </a:extLst>
            </p:cNvPr>
            <p:cNvSpPr/>
            <p:nvPr/>
          </p:nvSpPr>
          <p:spPr>
            <a:xfrm rot="18897514">
              <a:off x="4645266" y="8233620"/>
              <a:ext cx="590418" cy="691452"/>
            </a:xfrm>
            <a:custGeom>
              <a:avLst/>
              <a:gdLst>
                <a:gd name="connsiteX0" fmla="*/ 234606 w 612763"/>
                <a:gd name="connsiteY0" fmla="*/ 101262 h 666239"/>
                <a:gd name="connsiteX1" fmla="*/ 51726 w 612763"/>
                <a:gd name="connsiteY1" fmla="*/ 308526 h 666239"/>
                <a:gd name="connsiteX2" fmla="*/ 15150 w 612763"/>
                <a:gd name="connsiteY2" fmla="*/ 576750 h 666239"/>
                <a:gd name="connsiteX3" fmla="*/ 271182 w 612763"/>
                <a:gd name="connsiteY3" fmla="*/ 662094 h 666239"/>
                <a:gd name="connsiteX4" fmla="*/ 502830 w 612763"/>
                <a:gd name="connsiteY4" fmla="*/ 467022 h 666239"/>
                <a:gd name="connsiteX5" fmla="*/ 612558 w 612763"/>
                <a:gd name="connsiteY5" fmla="*/ 210990 h 666239"/>
                <a:gd name="connsiteX6" fmla="*/ 478446 w 612763"/>
                <a:gd name="connsiteY6" fmla="*/ 3726 h 666239"/>
                <a:gd name="connsiteX7" fmla="*/ 234606 w 612763"/>
                <a:gd name="connsiteY7" fmla="*/ 101262 h 66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2763" h="666239">
                  <a:moveTo>
                    <a:pt x="234606" y="101262"/>
                  </a:moveTo>
                  <a:cubicBezTo>
                    <a:pt x="163486" y="152062"/>
                    <a:pt x="88302" y="229278"/>
                    <a:pt x="51726" y="308526"/>
                  </a:cubicBezTo>
                  <a:cubicBezTo>
                    <a:pt x="15150" y="387774"/>
                    <a:pt x="-21426" y="517822"/>
                    <a:pt x="15150" y="576750"/>
                  </a:cubicBezTo>
                  <a:cubicBezTo>
                    <a:pt x="51726" y="635678"/>
                    <a:pt x="189902" y="680382"/>
                    <a:pt x="271182" y="662094"/>
                  </a:cubicBezTo>
                  <a:cubicBezTo>
                    <a:pt x="352462" y="643806"/>
                    <a:pt x="445934" y="542206"/>
                    <a:pt x="502830" y="467022"/>
                  </a:cubicBezTo>
                  <a:cubicBezTo>
                    <a:pt x="559726" y="391838"/>
                    <a:pt x="616622" y="288206"/>
                    <a:pt x="612558" y="210990"/>
                  </a:cubicBezTo>
                  <a:cubicBezTo>
                    <a:pt x="608494" y="133774"/>
                    <a:pt x="543470" y="24046"/>
                    <a:pt x="478446" y="3726"/>
                  </a:cubicBezTo>
                  <a:cubicBezTo>
                    <a:pt x="413422" y="-16594"/>
                    <a:pt x="305726" y="50462"/>
                    <a:pt x="234606" y="101262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EEB22B3-0382-431B-8CBD-64A827A21548}"/>
                </a:ext>
              </a:extLst>
            </p:cNvPr>
            <p:cNvSpPr txBox="1"/>
            <p:nvPr/>
          </p:nvSpPr>
          <p:spPr>
            <a:xfrm rot="632252">
              <a:off x="4661387" y="8099951"/>
              <a:ext cx="841651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6.</a:t>
              </a:r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3750DD3C-AF7F-403A-898F-549411AFF455}"/>
              </a:ext>
            </a:extLst>
          </p:cNvPr>
          <p:cNvSpPr txBox="1"/>
          <p:nvPr/>
        </p:nvSpPr>
        <p:spPr>
          <a:xfrm>
            <a:off x="1111234" y="2556860"/>
            <a:ext cx="25559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me connecte sur </a:t>
            </a:r>
            <a:r>
              <a:rPr lang="fr-FR" sz="1400" dirty="0">
                <a:latin typeface="Bahnschrift Light SemiCondensed" panose="020B0502040204020203" pitchFamily="34" charset="0"/>
                <a:hlinkClick r:id="rId3"/>
              </a:rPr>
              <a:t>ADUM</a:t>
            </a:r>
            <a:r>
              <a:rPr lang="fr-FR" sz="1400" dirty="0">
                <a:latin typeface="Bahnschrift Light SemiCondensed" panose="020B0502040204020203" pitchFamily="34" charset="0"/>
              </a:rPr>
              <a:t> .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F5E6D14-7DDC-4B38-860B-57C893160DEB}"/>
              </a:ext>
            </a:extLst>
          </p:cNvPr>
          <p:cNvSpPr txBox="1"/>
          <p:nvPr/>
        </p:nvSpPr>
        <p:spPr>
          <a:xfrm>
            <a:off x="4108097" y="2408330"/>
            <a:ext cx="29142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crée mon espace personnel et je fais ma </a:t>
            </a:r>
            <a:r>
              <a:rPr lang="fr-FR" sz="1400" b="1" dirty="0">
                <a:latin typeface="Bahnschrift Light SemiCondensed" panose="020B0502040204020203" pitchFamily="34" charset="0"/>
              </a:rPr>
              <a:t>demande d’inscription </a:t>
            </a:r>
            <a:r>
              <a:rPr lang="fr-FR" sz="1400" dirty="0">
                <a:latin typeface="Bahnschrift Light SemiCondensed" panose="020B0502040204020203" pitchFamily="34" charset="0"/>
              </a:rPr>
              <a:t>en complétant toutes les rubriques concernées.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F514DBD-A956-4C5A-96C3-B501E873EC3B}"/>
              </a:ext>
            </a:extLst>
          </p:cNvPr>
          <p:cNvSpPr txBox="1"/>
          <p:nvPr/>
        </p:nvSpPr>
        <p:spPr>
          <a:xfrm>
            <a:off x="759721" y="4192382"/>
            <a:ext cx="2591457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dépose les </a:t>
            </a:r>
            <a:r>
              <a:rPr lang="fr-FR" sz="1400" b="1" dirty="0">
                <a:latin typeface="Bahnschrift Light SemiCondensed" panose="020B0502040204020203" pitchFamily="34" charset="0"/>
              </a:rPr>
              <a:t>pièces justificatives</a:t>
            </a:r>
            <a:r>
              <a:rPr lang="fr-FR" sz="1400" dirty="0">
                <a:latin typeface="Bahnschrift Light SemiCondensed" panose="020B0502040204020203" pitchFamily="34" charset="0"/>
              </a:rPr>
              <a:t> à fournir en respectant l’ordre attendu.</a:t>
            </a:r>
          </a:p>
          <a:p>
            <a:endParaRPr lang="fr-FR" sz="500" dirty="0">
              <a:latin typeface="Bahnschrift Light SemiCondensed" panose="020B0502040204020203" pitchFamily="34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9C79D1D-B3C7-433B-8BD3-00ADA81DFA77}"/>
              </a:ext>
            </a:extLst>
          </p:cNvPr>
          <p:cNvSpPr txBox="1"/>
          <p:nvPr/>
        </p:nvSpPr>
        <p:spPr>
          <a:xfrm>
            <a:off x="4499123" y="5320914"/>
            <a:ext cx="2487286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consulte la documentation disponible. </a:t>
            </a:r>
          </a:p>
          <a:p>
            <a:r>
              <a:rPr lang="fr-FR" sz="1400" dirty="0">
                <a:latin typeface="Bahnschrift Light SemiCondensed"/>
              </a:rPr>
              <a:t>Puis je certifie avoir lu et m’engage à respecter la </a:t>
            </a:r>
            <a:r>
              <a:rPr lang="fr-FR" sz="1400" b="1" dirty="0">
                <a:latin typeface="Bahnschrift Light SemiCondensed"/>
              </a:rPr>
              <a:t>charte du doctorat</a:t>
            </a:r>
            <a:r>
              <a:rPr lang="fr-FR" sz="1400" dirty="0">
                <a:latin typeface="Bahnschrift Light SemiCondensed"/>
              </a:rPr>
              <a:t>, </a:t>
            </a:r>
            <a:r>
              <a:rPr lang="fr-FR" sz="1400" b="1" dirty="0">
                <a:latin typeface="Bahnschrift Light SemiCondensed"/>
              </a:rPr>
              <a:t>la charte du bon usage de moyens informatiques et la Charte de déontologie</a:t>
            </a:r>
            <a:r>
              <a:rPr lang="fr-FR" sz="1400" dirty="0">
                <a:latin typeface="Bahnschrift Light SemiCondensed"/>
              </a:rPr>
              <a:t> … </a:t>
            </a:r>
            <a:endParaRPr lang="fr-FR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6EC7A67-50E4-4C7A-87E8-C176404D173F}"/>
              </a:ext>
            </a:extLst>
          </p:cNvPr>
          <p:cNvSpPr txBox="1"/>
          <p:nvPr/>
        </p:nvSpPr>
        <p:spPr>
          <a:xfrm>
            <a:off x="920002" y="6125961"/>
            <a:ext cx="21844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clique sur « Transmission des données » dans la rubrique « Je finalise la procédure ».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7BEEF324-69A1-4EC3-A383-442EB5A2233F}"/>
              </a:ext>
            </a:extLst>
          </p:cNvPr>
          <p:cNvSpPr txBox="1"/>
          <p:nvPr/>
        </p:nvSpPr>
        <p:spPr>
          <a:xfrm>
            <a:off x="1062452" y="8043724"/>
            <a:ext cx="25237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 Je reçois un mail d’information :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9DA507A3-6DB2-4475-B33B-7A32A5C68356}"/>
              </a:ext>
            </a:extLst>
          </p:cNvPr>
          <p:cNvSpPr txBox="1"/>
          <p:nvPr/>
        </p:nvSpPr>
        <p:spPr>
          <a:xfrm>
            <a:off x="1355511" y="264482"/>
            <a:ext cx="5449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/>
            </a:lvl1pPr>
          </a:lstStyle>
          <a:p>
            <a:r>
              <a:rPr lang="fr-FR" sz="2000" b="0" dirty="0">
                <a:latin typeface="Bahnschrift" panose="020B0502040204020203" pitchFamily="34" charset="0"/>
              </a:rPr>
              <a:t>Fiche pratique d’inscription en 1ère année de doctorat à l’Université de Poitiers 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3F7EC138-18CE-4453-93C9-5CA9BFA3A43B}"/>
              </a:ext>
            </a:extLst>
          </p:cNvPr>
          <p:cNvSpPr txBox="1"/>
          <p:nvPr/>
        </p:nvSpPr>
        <p:spPr>
          <a:xfrm>
            <a:off x="2390460" y="1339842"/>
            <a:ext cx="3869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rgbClr val="B00000"/>
                </a:solidFill>
                <a:latin typeface="Fredoka One" panose="02000000000000000000" pitchFamily="2" charset="0"/>
              </a:defRPr>
            </a:lvl1pPr>
          </a:lstStyle>
          <a:p>
            <a:r>
              <a:rPr lang="fr-FR" sz="1400" b="1" dirty="0">
                <a:solidFill>
                  <a:schemeClr val="tx1"/>
                </a:solidFill>
                <a:latin typeface="Bahnschrift" panose="020B0502040204020203" pitchFamily="34" charset="0"/>
              </a:rPr>
              <a:t>En tant que </a:t>
            </a:r>
            <a:r>
              <a:rPr lang="fr-FR" sz="1400" b="1" dirty="0" err="1">
                <a:solidFill>
                  <a:schemeClr val="tx1"/>
                </a:solidFill>
                <a:latin typeface="Bahnschrift" panose="020B0502040204020203" pitchFamily="34" charset="0"/>
              </a:rPr>
              <a:t>candidat.e</a:t>
            </a:r>
            <a:r>
              <a:rPr lang="fr-FR" sz="1400" b="1" dirty="0">
                <a:solidFill>
                  <a:schemeClr val="tx1"/>
                </a:solidFill>
                <a:latin typeface="Bahnschrift" panose="020B0502040204020203" pitchFamily="34" charset="0"/>
              </a:rPr>
              <a:t> à une thèse de doctorat</a:t>
            </a:r>
          </a:p>
        </p:txBody>
      </p:sp>
      <p:pic>
        <p:nvPicPr>
          <p:cNvPr id="1028" name="Picture 4" descr="Étudiant">
            <a:extLst>
              <a:ext uri="{FF2B5EF4-FFF2-40B4-BE49-F238E27FC236}">
                <a16:creationId xmlns:a16="http://schemas.microsoft.com/office/drawing/2014/main" id="{F74E4900-1B0C-487C-9939-D46267F35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021" y="1654401"/>
            <a:ext cx="543425" cy="54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ZoneTexte 59">
            <a:extLst>
              <a:ext uri="{FF2B5EF4-FFF2-40B4-BE49-F238E27FC236}">
                <a16:creationId xmlns:a16="http://schemas.microsoft.com/office/drawing/2014/main" id="{83EF4BA3-72F0-4A4B-A5CA-925D665CFB6A}"/>
              </a:ext>
            </a:extLst>
          </p:cNvPr>
          <p:cNvSpPr txBox="1"/>
          <p:nvPr/>
        </p:nvSpPr>
        <p:spPr>
          <a:xfrm>
            <a:off x="4499124" y="7386898"/>
            <a:ext cx="2408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Ma demande a été validée</a:t>
            </a:r>
            <a:r>
              <a:rPr lang="fr-FR" sz="1400" b="1" dirty="0">
                <a:latin typeface="Bahnschrift Light SemiCondensed" panose="020B0502040204020203" pitchFamily="34" charset="0"/>
              </a:rPr>
              <a:t>, je finalise mon inscription </a:t>
            </a:r>
            <a:r>
              <a:rPr lang="fr-FR" sz="1400" dirty="0">
                <a:latin typeface="Bahnschrift Light SemiCondensed" panose="020B0502040204020203" pitchFamily="34" charset="0"/>
              </a:rPr>
              <a:t>(paiement des droits d’inscription et CVEC) selon la procédure que j’ai reçu par mail.</a:t>
            </a:r>
          </a:p>
        </p:txBody>
      </p: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90522F77-2E8F-44EF-9E83-453D576C12D0}"/>
              </a:ext>
            </a:extLst>
          </p:cNvPr>
          <p:cNvGrpSpPr/>
          <p:nvPr/>
        </p:nvGrpSpPr>
        <p:grpSpPr>
          <a:xfrm>
            <a:off x="3899597" y="7179579"/>
            <a:ext cx="639879" cy="707886"/>
            <a:chOff x="739379" y="2061429"/>
            <a:chExt cx="678352" cy="723081"/>
          </a:xfrm>
        </p:grpSpPr>
        <p:sp>
          <p:nvSpPr>
            <p:cNvPr id="62" name="Forme libre : forme 61">
              <a:extLst>
                <a:ext uri="{FF2B5EF4-FFF2-40B4-BE49-F238E27FC236}">
                  <a16:creationId xmlns:a16="http://schemas.microsoft.com/office/drawing/2014/main" id="{37A0F546-C168-4F3C-A0A2-06FCCE7CB17D}"/>
                </a:ext>
              </a:extLst>
            </p:cNvPr>
            <p:cNvSpPr/>
            <p:nvPr/>
          </p:nvSpPr>
          <p:spPr>
            <a:xfrm>
              <a:off x="793486" y="2234604"/>
              <a:ext cx="532756" cy="484722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D6388A0A-D71E-4BBB-A5EB-B79E906FB054}"/>
                </a:ext>
              </a:extLst>
            </p:cNvPr>
            <p:cNvSpPr txBox="1"/>
            <p:nvPr/>
          </p:nvSpPr>
          <p:spPr>
            <a:xfrm>
              <a:off x="739379" y="2061429"/>
              <a:ext cx="678352" cy="723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7.</a:t>
              </a:r>
            </a:p>
          </p:txBody>
        </p:sp>
      </p:grpSp>
      <p:sp>
        <p:nvSpPr>
          <p:cNvPr id="54" name="Forme libre : forme 53">
            <a:extLst>
              <a:ext uri="{FF2B5EF4-FFF2-40B4-BE49-F238E27FC236}">
                <a16:creationId xmlns:a16="http://schemas.microsoft.com/office/drawing/2014/main" id="{10A7E2C7-C454-4314-913F-14BB27C25586}"/>
              </a:ext>
            </a:extLst>
          </p:cNvPr>
          <p:cNvSpPr/>
          <p:nvPr/>
        </p:nvSpPr>
        <p:spPr>
          <a:xfrm>
            <a:off x="723331" y="1965278"/>
            <a:ext cx="887105" cy="600501"/>
          </a:xfrm>
          <a:custGeom>
            <a:avLst/>
            <a:gdLst>
              <a:gd name="connsiteX0" fmla="*/ 887105 w 887105"/>
              <a:gd name="connsiteY0" fmla="*/ 0 h 600501"/>
              <a:gd name="connsiteX1" fmla="*/ 750627 w 887105"/>
              <a:gd name="connsiteY1" fmla="*/ 68238 h 600501"/>
              <a:gd name="connsiteX2" fmla="*/ 641445 w 887105"/>
              <a:gd name="connsiteY2" fmla="*/ 95534 h 600501"/>
              <a:gd name="connsiteX3" fmla="*/ 368490 w 887105"/>
              <a:gd name="connsiteY3" fmla="*/ 81886 h 600501"/>
              <a:gd name="connsiteX4" fmla="*/ 27296 w 887105"/>
              <a:gd name="connsiteY4" fmla="*/ 136477 h 600501"/>
              <a:gd name="connsiteX5" fmla="*/ 0 w 887105"/>
              <a:gd name="connsiteY5" fmla="*/ 191068 h 600501"/>
              <a:gd name="connsiteX6" fmla="*/ 13648 w 887105"/>
              <a:gd name="connsiteY6" fmla="*/ 232012 h 600501"/>
              <a:gd name="connsiteX7" fmla="*/ 81887 w 887105"/>
              <a:gd name="connsiteY7" fmla="*/ 259307 h 600501"/>
              <a:gd name="connsiteX8" fmla="*/ 177421 w 887105"/>
              <a:gd name="connsiteY8" fmla="*/ 327546 h 600501"/>
              <a:gd name="connsiteX9" fmla="*/ 191069 w 887105"/>
              <a:gd name="connsiteY9" fmla="*/ 382137 h 600501"/>
              <a:gd name="connsiteX10" fmla="*/ 136478 w 887105"/>
              <a:gd name="connsiteY10" fmla="*/ 464023 h 600501"/>
              <a:gd name="connsiteX11" fmla="*/ 95535 w 887105"/>
              <a:gd name="connsiteY11" fmla="*/ 504967 h 600501"/>
              <a:gd name="connsiteX12" fmla="*/ 68239 w 887105"/>
              <a:gd name="connsiteY12" fmla="*/ 600501 h 600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7105" h="600501">
                <a:moveTo>
                  <a:pt x="887105" y="0"/>
                </a:moveTo>
                <a:cubicBezTo>
                  <a:pt x="829611" y="34496"/>
                  <a:pt x="814171" y="48686"/>
                  <a:pt x="750627" y="68238"/>
                </a:cubicBezTo>
                <a:cubicBezTo>
                  <a:pt x="714772" y="79270"/>
                  <a:pt x="641445" y="95534"/>
                  <a:pt x="641445" y="95534"/>
                </a:cubicBezTo>
                <a:cubicBezTo>
                  <a:pt x="550460" y="90985"/>
                  <a:pt x="459589" y="81886"/>
                  <a:pt x="368490" y="81886"/>
                </a:cubicBezTo>
                <a:cubicBezTo>
                  <a:pt x="225120" y="81886"/>
                  <a:pt x="105145" y="27489"/>
                  <a:pt x="27296" y="136477"/>
                </a:cubicBezTo>
                <a:cubicBezTo>
                  <a:pt x="15471" y="153032"/>
                  <a:pt x="9099" y="172871"/>
                  <a:pt x="0" y="191068"/>
                </a:cubicBezTo>
                <a:cubicBezTo>
                  <a:pt x="4549" y="204716"/>
                  <a:pt x="2596" y="222802"/>
                  <a:pt x="13648" y="232012"/>
                </a:cubicBezTo>
                <a:cubicBezTo>
                  <a:pt x="32468" y="247696"/>
                  <a:pt x="59500" y="249357"/>
                  <a:pt x="81887" y="259307"/>
                </a:cubicBezTo>
                <a:cubicBezTo>
                  <a:pt x="146554" y="288048"/>
                  <a:pt x="128910" y="279035"/>
                  <a:pt x="177421" y="327546"/>
                </a:cubicBezTo>
                <a:cubicBezTo>
                  <a:pt x="181970" y="345743"/>
                  <a:pt x="191069" y="363380"/>
                  <a:pt x="191069" y="382137"/>
                </a:cubicBezTo>
                <a:cubicBezTo>
                  <a:pt x="191069" y="448731"/>
                  <a:pt x="177614" y="429742"/>
                  <a:pt x="136478" y="464023"/>
                </a:cubicBezTo>
                <a:cubicBezTo>
                  <a:pt x="121651" y="476379"/>
                  <a:pt x="109183" y="491319"/>
                  <a:pt x="95535" y="504967"/>
                </a:cubicBezTo>
                <a:cubicBezTo>
                  <a:pt x="75955" y="563704"/>
                  <a:pt x="85376" y="531954"/>
                  <a:pt x="68239" y="600501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Forme libre : forme 56">
            <a:extLst>
              <a:ext uri="{FF2B5EF4-FFF2-40B4-BE49-F238E27FC236}">
                <a16:creationId xmlns:a16="http://schemas.microsoft.com/office/drawing/2014/main" id="{BA48AB6D-EADD-4CFF-8346-F827ED9277D7}"/>
              </a:ext>
            </a:extLst>
          </p:cNvPr>
          <p:cNvSpPr/>
          <p:nvPr/>
        </p:nvSpPr>
        <p:spPr>
          <a:xfrm>
            <a:off x="941696" y="3016155"/>
            <a:ext cx="2811438" cy="430948"/>
          </a:xfrm>
          <a:custGeom>
            <a:avLst/>
            <a:gdLst>
              <a:gd name="connsiteX0" fmla="*/ 0 w 2811438"/>
              <a:gd name="connsiteY0" fmla="*/ 0 h 430948"/>
              <a:gd name="connsiteX1" fmla="*/ 177420 w 2811438"/>
              <a:gd name="connsiteY1" fmla="*/ 109182 h 430948"/>
              <a:gd name="connsiteX2" fmla="*/ 218364 w 2811438"/>
              <a:gd name="connsiteY2" fmla="*/ 150126 h 430948"/>
              <a:gd name="connsiteX3" fmla="*/ 286603 w 2811438"/>
              <a:gd name="connsiteY3" fmla="*/ 177421 h 430948"/>
              <a:gd name="connsiteX4" fmla="*/ 464023 w 2811438"/>
              <a:gd name="connsiteY4" fmla="*/ 204717 h 430948"/>
              <a:gd name="connsiteX5" fmla="*/ 941695 w 2811438"/>
              <a:gd name="connsiteY5" fmla="*/ 191069 h 430948"/>
              <a:gd name="connsiteX6" fmla="*/ 1023582 w 2811438"/>
              <a:gd name="connsiteY6" fmla="*/ 177421 h 430948"/>
              <a:gd name="connsiteX7" fmla="*/ 1173707 w 2811438"/>
              <a:gd name="connsiteY7" fmla="*/ 163773 h 430948"/>
              <a:gd name="connsiteX8" fmla="*/ 1337480 w 2811438"/>
              <a:gd name="connsiteY8" fmla="*/ 177421 h 430948"/>
              <a:gd name="connsiteX9" fmla="*/ 1419367 w 2811438"/>
              <a:gd name="connsiteY9" fmla="*/ 218364 h 430948"/>
              <a:gd name="connsiteX10" fmla="*/ 1514901 w 2811438"/>
              <a:gd name="connsiteY10" fmla="*/ 300251 h 430948"/>
              <a:gd name="connsiteX11" fmla="*/ 1542197 w 2811438"/>
              <a:gd name="connsiteY11" fmla="*/ 341194 h 430948"/>
              <a:gd name="connsiteX12" fmla="*/ 1624083 w 2811438"/>
              <a:gd name="connsiteY12" fmla="*/ 368490 h 430948"/>
              <a:gd name="connsiteX13" fmla="*/ 1924334 w 2811438"/>
              <a:gd name="connsiteY13" fmla="*/ 300251 h 430948"/>
              <a:gd name="connsiteX14" fmla="*/ 1951629 w 2811438"/>
              <a:gd name="connsiteY14" fmla="*/ 259308 h 430948"/>
              <a:gd name="connsiteX15" fmla="*/ 1937982 w 2811438"/>
              <a:gd name="connsiteY15" fmla="*/ 204717 h 430948"/>
              <a:gd name="connsiteX16" fmla="*/ 1856095 w 2811438"/>
              <a:gd name="connsiteY16" fmla="*/ 259308 h 430948"/>
              <a:gd name="connsiteX17" fmla="*/ 1869743 w 2811438"/>
              <a:gd name="connsiteY17" fmla="*/ 409433 h 430948"/>
              <a:gd name="connsiteX18" fmla="*/ 2033516 w 2811438"/>
              <a:gd name="connsiteY18" fmla="*/ 423081 h 430948"/>
              <a:gd name="connsiteX19" fmla="*/ 2333767 w 2811438"/>
              <a:gd name="connsiteY19" fmla="*/ 395785 h 430948"/>
              <a:gd name="connsiteX20" fmla="*/ 2374710 w 2811438"/>
              <a:gd name="connsiteY20" fmla="*/ 368490 h 430948"/>
              <a:gd name="connsiteX21" fmla="*/ 2470244 w 2811438"/>
              <a:gd name="connsiteY21" fmla="*/ 341194 h 430948"/>
              <a:gd name="connsiteX22" fmla="*/ 2538483 w 2811438"/>
              <a:gd name="connsiteY22" fmla="*/ 313899 h 430948"/>
              <a:gd name="connsiteX23" fmla="*/ 2634017 w 2811438"/>
              <a:gd name="connsiteY23" fmla="*/ 341194 h 430948"/>
              <a:gd name="connsiteX24" fmla="*/ 2688608 w 2811438"/>
              <a:gd name="connsiteY24" fmla="*/ 382138 h 430948"/>
              <a:gd name="connsiteX25" fmla="*/ 2811438 w 2811438"/>
              <a:gd name="connsiteY25" fmla="*/ 395785 h 430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811438" h="430948">
                <a:moveTo>
                  <a:pt x="0" y="0"/>
                </a:moveTo>
                <a:cubicBezTo>
                  <a:pt x="81579" y="32633"/>
                  <a:pt x="102300" y="34062"/>
                  <a:pt x="177420" y="109182"/>
                </a:cubicBezTo>
                <a:cubicBezTo>
                  <a:pt x="191068" y="122830"/>
                  <a:pt x="201997" y="139896"/>
                  <a:pt x="218364" y="150126"/>
                </a:cubicBezTo>
                <a:cubicBezTo>
                  <a:pt x="239139" y="163110"/>
                  <a:pt x="263664" y="168819"/>
                  <a:pt x="286603" y="177421"/>
                </a:cubicBezTo>
                <a:cubicBezTo>
                  <a:pt x="358147" y="204250"/>
                  <a:pt x="353822" y="193697"/>
                  <a:pt x="464023" y="204717"/>
                </a:cubicBezTo>
                <a:cubicBezTo>
                  <a:pt x="623247" y="200168"/>
                  <a:pt x="782595" y="198830"/>
                  <a:pt x="941695" y="191069"/>
                </a:cubicBezTo>
                <a:cubicBezTo>
                  <a:pt x="969334" y="189721"/>
                  <a:pt x="996099" y="180654"/>
                  <a:pt x="1023582" y="177421"/>
                </a:cubicBezTo>
                <a:cubicBezTo>
                  <a:pt x="1073486" y="171550"/>
                  <a:pt x="1123665" y="168322"/>
                  <a:pt x="1173707" y="163773"/>
                </a:cubicBezTo>
                <a:cubicBezTo>
                  <a:pt x="1228298" y="168322"/>
                  <a:pt x="1284004" y="165538"/>
                  <a:pt x="1337480" y="177421"/>
                </a:cubicBezTo>
                <a:cubicBezTo>
                  <a:pt x="1367271" y="184041"/>
                  <a:pt x="1393199" y="202663"/>
                  <a:pt x="1419367" y="218364"/>
                </a:cubicBezTo>
                <a:cubicBezTo>
                  <a:pt x="1449487" y="236436"/>
                  <a:pt x="1491739" y="272457"/>
                  <a:pt x="1514901" y="300251"/>
                </a:cubicBezTo>
                <a:cubicBezTo>
                  <a:pt x="1525402" y="312852"/>
                  <a:pt x="1528288" y="332501"/>
                  <a:pt x="1542197" y="341194"/>
                </a:cubicBezTo>
                <a:cubicBezTo>
                  <a:pt x="1566595" y="356443"/>
                  <a:pt x="1596788" y="359391"/>
                  <a:pt x="1624083" y="368490"/>
                </a:cubicBezTo>
                <a:cubicBezTo>
                  <a:pt x="1769586" y="352323"/>
                  <a:pt x="1837723" y="386862"/>
                  <a:pt x="1924334" y="300251"/>
                </a:cubicBezTo>
                <a:cubicBezTo>
                  <a:pt x="1935932" y="288653"/>
                  <a:pt x="1942531" y="272956"/>
                  <a:pt x="1951629" y="259308"/>
                </a:cubicBezTo>
                <a:cubicBezTo>
                  <a:pt x="1947080" y="241111"/>
                  <a:pt x="1954066" y="214368"/>
                  <a:pt x="1937982" y="204717"/>
                </a:cubicBezTo>
                <a:cubicBezTo>
                  <a:pt x="1896015" y="179536"/>
                  <a:pt x="1868840" y="240191"/>
                  <a:pt x="1856095" y="259308"/>
                </a:cubicBezTo>
                <a:cubicBezTo>
                  <a:pt x="1860644" y="309350"/>
                  <a:pt x="1832821" y="375351"/>
                  <a:pt x="1869743" y="409433"/>
                </a:cubicBezTo>
                <a:cubicBezTo>
                  <a:pt x="1909996" y="446589"/>
                  <a:pt x="1978759" y="424692"/>
                  <a:pt x="2033516" y="423081"/>
                </a:cubicBezTo>
                <a:cubicBezTo>
                  <a:pt x="2133969" y="420126"/>
                  <a:pt x="2233683" y="404884"/>
                  <a:pt x="2333767" y="395785"/>
                </a:cubicBezTo>
                <a:cubicBezTo>
                  <a:pt x="2347415" y="386687"/>
                  <a:pt x="2360039" y="375825"/>
                  <a:pt x="2374710" y="368490"/>
                </a:cubicBezTo>
                <a:cubicBezTo>
                  <a:pt x="2400998" y="355346"/>
                  <a:pt x="2444006" y="349940"/>
                  <a:pt x="2470244" y="341194"/>
                </a:cubicBezTo>
                <a:cubicBezTo>
                  <a:pt x="2493485" y="333447"/>
                  <a:pt x="2515737" y="322997"/>
                  <a:pt x="2538483" y="313899"/>
                </a:cubicBezTo>
                <a:cubicBezTo>
                  <a:pt x="2570328" y="322997"/>
                  <a:pt x="2603867" y="327489"/>
                  <a:pt x="2634017" y="341194"/>
                </a:cubicBezTo>
                <a:cubicBezTo>
                  <a:pt x="2654725" y="350607"/>
                  <a:pt x="2667822" y="372900"/>
                  <a:pt x="2688608" y="382138"/>
                </a:cubicBezTo>
                <a:cubicBezTo>
                  <a:pt x="2727343" y="399354"/>
                  <a:pt x="2770793" y="395785"/>
                  <a:pt x="2811438" y="395785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5" name="Forme libre : forme 1024">
            <a:extLst>
              <a:ext uri="{FF2B5EF4-FFF2-40B4-BE49-F238E27FC236}">
                <a16:creationId xmlns:a16="http://schemas.microsoft.com/office/drawing/2014/main" id="{2C684983-2347-4321-92AE-71BFCD5EA561}"/>
              </a:ext>
            </a:extLst>
          </p:cNvPr>
          <p:cNvSpPr/>
          <p:nvPr/>
        </p:nvSpPr>
        <p:spPr>
          <a:xfrm>
            <a:off x="2725261" y="6102918"/>
            <a:ext cx="1477964" cy="752123"/>
          </a:xfrm>
          <a:custGeom>
            <a:avLst/>
            <a:gdLst>
              <a:gd name="connsiteX0" fmla="*/ 1351128 w 1378605"/>
              <a:gd name="connsiteY0" fmla="*/ 0 h 614150"/>
              <a:gd name="connsiteX1" fmla="*/ 1378424 w 1378605"/>
              <a:gd name="connsiteY1" fmla="*/ 68239 h 614150"/>
              <a:gd name="connsiteX2" fmla="*/ 1323833 w 1378605"/>
              <a:gd name="connsiteY2" fmla="*/ 286603 h 614150"/>
              <a:gd name="connsiteX3" fmla="*/ 1214651 w 1378605"/>
              <a:gd name="connsiteY3" fmla="*/ 368490 h 614150"/>
              <a:gd name="connsiteX4" fmla="*/ 1009934 w 1378605"/>
              <a:gd name="connsiteY4" fmla="*/ 450376 h 614150"/>
              <a:gd name="connsiteX5" fmla="*/ 736979 w 1378605"/>
              <a:gd name="connsiteY5" fmla="*/ 368490 h 614150"/>
              <a:gd name="connsiteX6" fmla="*/ 723331 w 1378605"/>
              <a:gd name="connsiteY6" fmla="*/ 300251 h 614150"/>
              <a:gd name="connsiteX7" fmla="*/ 750627 w 1378605"/>
              <a:gd name="connsiteY7" fmla="*/ 259308 h 614150"/>
              <a:gd name="connsiteX8" fmla="*/ 900752 w 1378605"/>
              <a:gd name="connsiteY8" fmla="*/ 341194 h 614150"/>
              <a:gd name="connsiteX9" fmla="*/ 887104 w 1378605"/>
              <a:gd name="connsiteY9" fmla="*/ 491320 h 614150"/>
              <a:gd name="connsiteX10" fmla="*/ 846161 w 1378605"/>
              <a:gd name="connsiteY10" fmla="*/ 532263 h 614150"/>
              <a:gd name="connsiteX11" fmla="*/ 750627 w 1378605"/>
              <a:gd name="connsiteY11" fmla="*/ 586854 h 614150"/>
              <a:gd name="connsiteX12" fmla="*/ 682388 w 1378605"/>
              <a:gd name="connsiteY12" fmla="*/ 600502 h 614150"/>
              <a:gd name="connsiteX13" fmla="*/ 641445 w 1378605"/>
              <a:gd name="connsiteY13" fmla="*/ 614150 h 614150"/>
              <a:gd name="connsiteX14" fmla="*/ 272955 w 1378605"/>
              <a:gd name="connsiteY14" fmla="*/ 600502 h 614150"/>
              <a:gd name="connsiteX15" fmla="*/ 218364 w 1378605"/>
              <a:gd name="connsiteY15" fmla="*/ 573206 h 614150"/>
              <a:gd name="connsiteX16" fmla="*/ 177421 w 1378605"/>
              <a:gd name="connsiteY16" fmla="*/ 559559 h 614150"/>
              <a:gd name="connsiteX17" fmla="*/ 0 w 1378605"/>
              <a:gd name="connsiteY17" fmla="*/ 532263 h 61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78605" h="614150">
                <a:moveTo>
                  <a:pt x="1351128" y="0"/>
                </a:moveTo>
                <a:cubicBezTo>
                  <a:pt x="1360227" y="22746"/>
                  <a:pt x="1380747" y="43851"/>
                  <a:pt x="1378424" y="68239"/>
                </a:cubicBezTo>
                <a:cubicBezTo>
                  <a:pt x="1371311" y="142929"/>
                  <a:pt x="1359760" y="220736"/>
                  <a:pt x="1323833" y="286603"/>
                </a:cubicBezTo>
                <a:cubicBezTo>
                  <a:pt x="1302049" y="326541"/>
                  <a:pt x="1255341" y="348145"/>
                  <a:pt x="1214651" y="368490"/>
                </a:cubicBezTo>
                <a:cubicBezTo>
                  <a:pt x="1057425" y="447103"/>
                  <a:pt x="1128048" y="426755"/>
                  <a:pt x="1009934" y="450376"/>
                </a:cubicBezTo>
                <a:cubicBezTo>
                  <a:pt x="876408" y="441475"/>
                  <a:pt x="804995" y="481849"/>
                  <a:pt x="736979" y="368490"/>
                </a:cubicBezTo>
                <a:cubicBezTo>
                  <a:pt x="725044" y="348599"/>
                  <a:pt x="727880" y="322997"/>
                  <a:pt x="723331" y="300251"/>
                </a:cubicBezTo>
                <a:cubicBezTo>
                  <a:pt x="732430" y="286603"/>
                  <a:pt x="734292" y="260793"/>
                  <a:pt x="750627" y="259308"/>
                </a:cubicBezTo>
                <a:cubicBezTo>
                  <a:pt x="871949" y="248279"/>
                  <a:pt x="865065" y="269819"/>
                  <a:pt x="900752" y="341194"/>
                </a:cubicBezTo>
                <a:cubicBezTo>
                  <a:pt x="896203" y="391236"/>
                  <a:pt x="900908" y="443005"/>
                  <a:pt x="887104" y="491320"/>
                </a:cubicBezTo>
                <a:cubicBezTo>
                  <a:pt x="881802" y="509878"/>
                  <a:pt x="861973" y="521195"/>
                  <a:pt x="846161" y="532263"/>
                </a:cubicBezTo>
                <a:cubicBezTo>
                  <a:pt x="816114" y="553296"/>
                  <a:pt x="784483" y="572747"/>
                  <a:pt x="750627" y="586854"/>
                </a:cubicBezTo>
                <a:cubicBezTo>
                  <a:pt x="729215" y="595776"/>
                  <a:pt x="704892" y="594876"/>
                  <a:pt x="682388" y="600502"/>
                </a:cubicBezTo>
                <a:cubicBezTo>
                  <a:pt x="668432" y="603991"/>
                  <a:pt x="655093" y="609601"/>
                  <a:pt x="641445" y="614150"/>
                </a:cubicBezTo>
                <a:cubicBezTo>
                  <a:pt x="518615" y="609601"/>
                  <a:pt x="395298" y="612342"/>
                  <a:pt x="272955" y="600502"/>
                </a:cubicBezTo>
                <a:cubicBezTo>
                  <a:pt x="252705" y="598542"/>
                  <a:pt x="237064" y="581220"/>
                  <a:pt x="218364" y="573206"/>
                </a:cubicBezTo>
                <a:cubicBezTo>
                  <a:pt x="205141" y="567539"/>
                  <a:pt x="191200" y="563693"/>
                  <a:pt x="177421" y="559559"/>
                </a:cubicBezTo>
                <a:cubicBezTo>
                  <a:pt x="61438" y="524764"/>
                  <a:pt x="110229" y="532263"/>
                  <a:pt x="0" y="532263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9" name="Forme libre : forme 1028">
            <a:extLst>
              <a:ext uri="{FF2B5EF4-FFF2-40B4-BE49-F238E27FC236}">
                <a16:creationId xmlns:a16="http://schemas.microsoft.com/office/drawing/2014/main" id="{92BA2783-5AEB-4931-A4D4-C77B1598192D}"/>
              </a:ext>
            </a:extLst>
          </p:cNvPr>
          <p:cNvSpPr/>
          <p:nvPr/>
        </p:nvSpPr>
        <p:spPr>
          <a:xfrm rot="519872">
            <a:off x="249276" y="6766464"/>
            <a:ext cx="361950" cy="1228738"/>
          </a:xfrm>
          <a:custGeom>
            <a:avLst/>
            <a:gdLst>
              <a:gd name="connsiteX0" fmla="*/ 28575 w 361950"/>
              <a:gd name="connsiteY0" fmla="*/ 0 h 1228738"/>
              <a:gd name="connsiteX1" fmla="*/ 0 w 361950"/>
              <a:gd name="connsiteY1" fmla="*/ 57150 h 1228738"/>
              <a:gd name="connsiteX2" fmla="*/ 28575 w 361950"/>
              <a:gd name="connsiteY2" fmla="*/ 266700 h 1228738"/>
              <a:gd name="connsiteX3" fmla="*/ 66675 w 361950"/>
              <a:gd name="connsiteY3" fmla="*/ 323850 h 1228738"/>
              <a:gd name="connsiteX4" fmla="*/ 200025 w 361950"/>
              <a:gd name="connsiteY4" fmla="*/ 457200 h 1228738"/>
              <a:gd name="connsiteX5" fmla="*/ 247650 w 361950"/>
              <a:gd name="connsiteY5" fmla="*/ 466725 h 1228738"/>
              <a:gd name="connsiteX6" fmla="*/ 323850 w 361950"/>
              <a:gd name="connsiteY6" fmla="*/ 428625 h 1228738"/>
              <a:gd name="connsiteX7" fmla="*/ 304800 w 361950"/>
              <a:gd name="connsiteY7" fmla="*/ 381000 h 1228738"/>
              <a:gd name="connsiteX8" fmla="*/ 76200 w 361950"/>
              <a:gd name="connsiteY8" fmla="*/ 419100 h 1228738"/>
              <a:gd name="connsiteX9" fmla="*/ 38100 w 361950"/>
              <a:gd name="connsiteY9" fmla="*/ 447675 h 1228738"/>
              <a:gd name="connsiteX10" fmla="*/ 19050 w 361950"/>
              <a:gd name="connsiteY10" fmla="*/ 495300 h 1228738"/>
              <a:gd name="connsiteX11" fmla="*/ 38100 w 361950"/>
              <a:gd name="connsiteY11" fmla="*/ 923925 h 1228738"/>
              <a:gd name="connsiteX12" fmla="*/ 57150 w 361950"/>
              <a:gd name="connsiteY12" fmla="*/ 1000125 h 1228738"/>
              <a:gd name="connsiteX13" fmla="*/ 200025 w 361950"/>
              <a:gd name="connsiteY13" fmla="*/ 1181100 h 1228738"/>
              <a:gd name="connsiteX14" fmla="*/ 228600 w 361950"/>
              <a:gd name="connsiteY14" fmla="*/ 1200150 h 1228738"/>
              <a:gd name="connsiteX15" fmla="*/ 314325 w 361950"/>
              <a:gd name="connsiteY15" fmla="*/ 1219200 h 1228738"/>
              <a:gd name="connsiteX16" fmla="*/ 361950 w 361950"/>
              <a:gd name="connsiteY16" fmla="*/ 1228725 h 1228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61950" h="1228738">
                <a:moveTo>
                  <a:pt x="28575" y="0"/>
                </a:moveTo>
                <a:cubicBezTo>
                  <a:pt x="19050" y="19050"/>
                  <a:pt x="0" y="35851"/>
                  <a:pt x="0" y="57150"/>
                </a:cubicBezTo>
                <a:cubicBezTo>
                  <a:pt x="0" y="127646"/>
                  <a:pt x="11477" y="198308"/>
                  <a:pt x="28575" y="266700"/>
                </a:cubicBezTo>
                <a:cubicBezTo>
                  <a:pt x="34128" y="288912"/>
                  <a:pt x="53136" y="305387"/>
                  <a:pt x="66675" y="323850"/>
                </a:cubicBezTo>
                <a:cubicBezTo>
                  <a:pt x="110975" y="384259"/>
                  <a:pt x="133425" y="423900"/>
                  <a:pt x="200025" y="457200"/>
                </a:cubicBezTo>
                <a:cubicBezTo>
                  <a:pt x="214505" y="464440"/>
                  <a:pt x="231775" y="463550"/>
                  <a:pt x="247650" y="466725"/>
                </a:cubicBezTo>
                <a:cubicBezTo>
                  <a:pt x="273050" y="454025"/>
                  <a:pt x="308098" y="452254"/>
                  <a:pt x="323850" y="428625"/>
                </a:cubicBezTo>
                <a:cubicBezTo>
                  <a:pt x="333334" y="414399"/>
                  <a:pt x="321885" y="381657"/>
                  <a:pt x="304800" y="381000"/>
                </a:cubicBezTo>
                <a:cubicBezTo>
                  <a:pt x="227606" y="378031"/>
                  <a:pt x="152400" y="406400"/>
                  <a:pt x="76200" y="419100"/>
                </a:cubicBezTo>
                <a:cubicBezTo>
                  <a:pt x="63500" y="428625"/>
                  <a:pt x="47625" y="434975"/>
                  <a:pt x="38100" y="447675"/>
                </a:cubicBezTo>
                <a:cubicBezTo>
                  <a:pt x="27841" y="461353"/>
                  <a:pt x="19050" y="478202"/>
                  <a:pt x="19050" y="495300"/>
                </a:cubicBezTo>
                <a:cubicBezTo>
                  <a:pt x="19050" y="638316"/>
                  <a:pt x="27337" y="781315"/>
                  <a:pt x="38100" y="923925"/>
                </a:cubicBezTo>
                <a:cubicBezTo>
                  <a:pt x="40070" y="950032"/>
                  <a:pt x="44680" y="977104"/>
                  <a:pt x="57150" y="1000125"/>
                </a:cubicBezTo>
                <a:cubicBezTo>
                  <a:pt x="120845" y="1117716"/>
                  <a:pt x="125502" y="1127869"/>
                  <a:pt x="200025" y="1181100"/>
                </a:cubicBezTo>
                <a:cubicBezTo>
                  <a:pt x="209340" y="1187754"/>
                  <a:pt x="218361" y="1195030"/>
                  <a:pt x="228600" y="1200150"/>
                </a:cubicBezTo>
                <a:cubicBezTo>
                  <a:pt x="253316" y="1212508"/>
                  <a:pt x="289936" y="1214322"/>
                  <a:pt x="314325" y="1219200"/>
                </a:cubicBezTo>
                <a:cubicBezTo>
                  <a:pt x="365800" y="1229495"/>
                  <a:pt x="336837" y="1228725"/>
                  <a:pt x="361950" y="1228725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1" name="Forme libre : forme 1030">
            <a:extLst>
              <a:ext uri="{FF2B5EF4-FFF2-40B4-BE49-F238E27FC236}">
                <a16:creationId xmlns:a16="http://schemas.microsoft.com/office/drawing/2014/main" id="{85DD8861-97A5-40D4-8144-6491EA2E27EE}"/>
              </a:ext>
            </a:extLst>
          </p:cNvPr>
          <p:cNvSpPr/>
          <p:nvPr/>
        </p:nvSpPr>
        <p:spPr>
          <a:xfrm rot="21007950">
            <a:off x="3233761" y="7672322"/>
            <a:ext cx="704850" cy="390525"/>
          </a:xfrm>
          <a:custGeom>
            <a:avLst/>
            <a:gdLst>
              <a:gd name="connsiteX0" fmla="*/ 0 w 704850"/>
              <a:gd name="connsiteY0" fmla="*/ 390525 h 390525"/>
              <a:gd name="connsiteX1" fmla="*/ 38100 w 704850"/>
              <a:gd name="connsiteY1" fmla="*/ 342900 h 390525"/>
              <a:gd name="connsiteX2" fmla="*/ 47625 w 704850"/>
              <a:gd name="connsiteY2" fmla="*/ 304800 h 390525"/>
              <a:gd name="connsiteX3" fmla="*/ 66675 w 704850"/>
              <a:gd name="connsiteY3" fmla="*/ 114300 h 390525"/>
              <a:gd name="connsiteX4" fmla="*/ 133350 w 704850"/>
              <a:gd name="connsiteY4" fmla="*/ 47625 h 390525"/>
              <a:gd name="connsiteX5" fmla="*/ 266700 w 704850"/>
              <a:gd name="connsiteY5" fmla="*/ 0 h 390525"/>
              <a:gd name="connsiteX6" fmla="*/ 466725 w 704850"/>
              <a:gd name="connsiteY6" fmla="*/ 9525 h 390525"/>
              <a:gd name="connsiteX7" fmla="*/ 533400 w 704850"/>
              <a:gd name="connsiteY7" fmla="*/ 38100 h 390525"/>
              <a:gd name="connsiteX8" fmla="*/ 590550 w 704850"/>
              <a:gd name="connsiteY8" fmla="*/ 47625 h 390525"/>
              <a:gd name="connsiteX9" fmla="*/ 704850 w 704850"/>
              <a:gd name="connsiteY9" fmla="*/ 57150 h 39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4850" h="390525">
                <a:moveTo>
                  <a:pt x="0" y="390525"/>
                </a:moveTo>
                <a:cubicBezTo>
                  <a:pt x="12700" y="374650"/>
                  <a:pt x="28227" y="360672"/>
                  <a:pt x="38100" y="342900"/>
                </a:cubicBezTo>
                <a:cubicBezTo>
                  <a:pt x="44457" y="331457"/>
                  <a:pt x="46001" y="317790"/>
                  <a:pt x="47625" y="304800"/>
                </a:cubicBezTo>
                <a:cubicBezTo>
                  <a:pt x="55540" y="241476"/>
                  <a:pt x="46494" y="174842"/>
                  <a:pt x="66675" y="114300"/>
                </a:cubicBezTo>
                <a:cubicBezTo>
                  <a:pt x="76614" y="84482"/>
                  <a:pt x="108635" y="67044"/>
                  <a:pt x="133350" y="47625"/>
                </a:cubicBezTo>
                <a:cubicBezTo>
                  <a:pt x="190795" y="2490"/>
                  <a:pt x="199876" y="9546"/>
                  <a:pt x="266700" y="0"/>
                </a:cubicBezTo>
                <a:cubicBezTo>
                  <a:pt x="333375" y="3175"/>
                  <a:pt x="400187" y="4202"/>
                  <a:pt x="466725" y="9525"/>
                </a:cubicBezTo>
                <a:cubicBezTo>
                  <a:pt x="542296" y="15571"/>
                  <a:pt x="470877" y="17259"/>
                  <a:pt x="533400" y="38100"/>
                </a:cubicBezTo>
                <a:cubicBezTo>
                  <a:pt x="551722" y="44207"/>
                  <a:pt x="571549" y="44170"/>
                  <a:pt x="590550" y="47625"/>
                </a:cubicBezTo>
                <a:cubicBezTo>
                  <a:pt x="666910" y="61509"/>
                  <a:pt x="612456" y="57150"/>
                  <a:pt x="704850" y="5715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3" name="Forme libre : forme 1032">
            <a:extLst>
              <a:ext uri="{FF2B5EF4-FFF2-40B4-BE49-F238E27FC236}">
                <a16:creationId xmlns:a16="http://schemas.microsoft.com/office/drawing/2014/main" id="{CC4C8B9F-6AC4-454C-B3C1-8ED406E41FC1}"/>
              </a:ext>
            </a:extLst>
          </p:cNvPr>
          <p:cNvSpPr/>
          <p:nvPr/>
        </p:nvSpPr>
        <p:spPr>
          <a:xfrm>
            <a:off x="3284254" y="3528586"/>
            <a:ext cx="768223" cy="766107"/>
          </a:xfrm>
          <a:custGeom>
            <a:avLst/>
            <a:gdLst>
              <a:gd name="connsiteX0" fmla="*/ 1070811 w 1089734"/>
              <a:gd name="connsiteY0" fmla="*/ 0 h 685801"/>
              <a:gd name="connsiteX1" fmla="*/ 1058779 w 1089734"/>
              <a:gd name="connsiteY1" fmla="*/ 360948 h 685801"/>
              <a:gd name="connsiteX2" fmla="*/ 1010653 w 1089734"/>
              <a:gd name="connsiteY2" fmla="*/ 433137 h 685801"/>
              <a:gd name="connsiteX3" fmla="*/ 902369 w 1089734"/>
              <a:gd name="connsiteY3" fmla="*/ 565484 h 685801"/>
              <a:gd name="connsiteX4" fmla="*/ 842211 w 1089734"/>
              <a:gd name="connsiteY4" fmla="*/ 577516 h 685801"/>
              <a:gd name="connsiteX5" fmla="*/ 565484 w 1089734"/>
              <a:gd name="connsiteY5" fmla="*/ 649706 h 685801"/>
              <a:gd name="connsiteX6" fmla="*/ 144379 w 1089734"/>
              <a:gd name="connsiteY6" fmla="*/ 673769 h 685801"/>
              <a:gd name="connsiteX7" fmla="*/ 0 w 1089734"/>
              <a:gd name="connsiteY7" fmla="*/ 685800 h 685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9734" h="685801">
                <a:moveTo>
                  <a:pt x="1070811" y="0"/>
                </a:moveTo>
                <a:cubicBezTo>
                  <a:pt x="1094527" y="142302"/>
                  <a:pt x="1101470" y="147494"/>
                  <a:pt x="1058779" y="360948"/>
                </a:cubicBezTo>
                <a:cubicBezTo>
                  <a:pt x="1053107" y="389307"/>
                  <a:pt x="1025225" y="408156"/>
                  <a:pt x="1010653" y="433137"/>
                </a:cubicBezTo>
                <a:cubicBezTo>
                  <a:pt x="967946" y="506349"/>
                  <a:pt x="986615" y="519532"/>
                  <a:pt x="902369" y="565484"/>
                </a:cubicBezTo>
                <a:cubicBezTo>
                  <a:pt x="884416" y="575276"/>
                  <a:pt x="862264" y="573505"/>
                  <a:pt x="842211" y="577516"/>
                </a:cubicBezTo>
                <a:cubicBezTo>
                  <a:pt x="687895" y="663248"/>
                  <a:pt x="770785" y="637136"/>
                  <a:pt x="565484" y="649706"/>
                </a:cubicBezTo>
                <a:lnTo>
                  <a:pt x="144379" y="673769"/>
                </a:lnTo>
                <a:cubicBezTo>
                  <a:pt x="-45667" y="686163"/>
                  <a:pt x="61192" y="685800"/>
                  <a:pt x="0" y="68580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5BBBEE89-3DB8-4CD2-8DD5-443A093B2CDE}"/>
              </a:ext>
            </a:extLst>
          </p:cNvPr>
          <p:cNvSpPr txBox="1"/>
          <p:nvPr/>
        </p:nvSpPr>
        <p:spPr>
          <a:xfrm rot="21447556">
            <a:off x="1230792" y="4887211"/>
            <a:ext cx="2292130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1200" dirty="0">
                <a:latin typeface="Bahnschrift Light SemiCondensed" panose="020B0502040204020203" pitchFamily="34" charset="0"/>
              </a:rPr>
              <a:t>Justificatif d’identité, titre de séjour, diplôme, financement, …</a:t>
            </a:r>
          </a:p>
          <a:p>
            <a:r>
              <a:rPr lang="fr-FR" sz="1200" b="1" dirty="0">
                <a:latin typeface="Bahnschrift Light SemiCondensed" panose="020B0502040204020203" pitchFamily="34" charset="0"/>
              </a:rPr>
              <a:t>Attention : tout dossier incomplet sera refusé !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120E23B3-68D8-4C3E-B017-3A17ADFA36AB}"/>
              </a:ext>
            </a:extLst>
          </p:cNvPr>
          <p:cNvSpPr txBox="1"/>
          <p:nvPr/>
        </p:nvSpPr>
        <p:spPr>
          <a:xfrm>
            <a:off x="1111234" y="8293878"/>
            <a:ext cx="22399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fr-FR" sz="1200" dirty="0">
                <a:latin typeface="Bahnschrift Light SemiCondensed" panose="020B0502040204020203" pitchFamily="34" charset="0"/>
              </a:rPr>
              <a:t>En cas de validation, il m’informe de la procédure de finalisation de mon inscription.</a:t>
            </a:r>
          </a:p>
          <a:p>
            <a: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fr-FR" sz="1200" dirty="0">
                <a:latin typeface="Bahnschrift Light SemiCondensed" panose="020B0502040204020203" pitchFamily="34" charset="0"/>
              </a:rPr>
              <a:t>En cas de refus, un motif de refus m’est précisé.</a:t>
            </a:r>
          </a:p>
        </p:txBody>
      </p:sp>
      <p:pic>
        <p:nvPicPr>
          <p:cNvPr id="1052" name="Picture 8" descr="pièce jointe ">
            <a:extLst>
              <a:ext uri="{FF2B5EF4-FFF2-40B4-BE49-F238E27FC236}">
                <a16:creationId xmlns:a16="http://schemas.microsoft.com/office/drawing/2014/main" id="{4AAE4BAE-8E24-48FB-B54E-BA8E0A4D9E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67239">
            <a:off x="780344" y="5128577"/>
            <a:ext cx="458577" cy="458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12" descr="facture ">
            <a:extLst>
              <a:ext uri="{FF2B5EF4-FFF2-40B4-BE49-F238E27FC236}">
                <a16:creationId xmlns:a16="http://schemas.microsoft.com/office/drawing/2014/main" id="{64986BEC-FD7E-4EE5-91C5-EDEF554CB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787" y="7906057"/>
            <a:ext cx="572995" cy="57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ZoneTexte 51">
            <a:extLst>
              <a:ext uri="{FF2B5EF4-FFF2-40B4-BE49-F238E27FC236}">
                <a16:creationId xmlns:a16="http://schemas.microsoft.com/office/drawing/2014/main" id="{85FA799E-1D30-461A-96F4-DE8AEDC514C9}"/>
              </a:ext>
            </a:extLst>
          </p:cNvPr>
          <p:cNvSpPr txBox="1"/>
          <p:nvPr/>
        </p:nvSpPr>
        <p:spPr>
          <a:xfrm>
            <a:off x="4325298" y="3341599"/>
            <a:ext cx="217360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  <a:defRPr sz="1200">
                <a:latin typeface="Bahnschrift Light SemiCondensed" panose="020B0502040204020203" pitchFamily="34" charset="0"/>
              </a:defRPr>
            </a:lvl1pPr>
          </a:lstStyle>
          <a:p>
            <a:pPr marL="0" indent="0">
              <a:buNone/>
            </a:pPr>
            <a:r>
              <a:rPr lang="fr-FR" b="1" dirty="0"/>
              <a:t>Attention : </a:t>
            </a:r>
            <a:r>
              <a:rPr lang="fr-FR" dirty="0"/>
              <a:t>Si la thèse présente un caractère </a:t>
            </a:r>
            <a:r>
              <a:rPr lang="fr-FR" b="1" dirty="0"/>
              <a:t>confidentie</a:t>
            </a:r>
            <a:r>
              <a:rPr lang="fr-FR" dirty="0"/>
              <a:t>l, le titre de la thèse, le résumé et les mots-clés en français et en anglais doivent rester d’ordre général. Ces données peuvent être visibles sur Internet. </a:t>
            </a:r>
          </a:p>
        </p:txBody>
      </p:sp>
      <p:pic>
        <p:nvPicPr>
          <p:cNvPr id="1026" name="Picture 2" descr="confidentiel ">
            <a:extLst>
              <a:ext uri="{FF2B5EF4-FFF2-40B4-BE49-F238E27FC236}">
                <a16:creationId xmlns:a16="http://schemas.microsoft.com/office/drawing/2014/main" id="{9F9D88BA-7EBF-4ECD-BBC4-6A3640A62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6796">
            <a:off x="6275074" y="3798102"/>
            <a:ext cx="534889" cy="53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918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rme libre : forme 37">
            <a:extLst>
              <a:ext uri="{FF2B5EF4-FFF2-40B4-BE49-F238E27FC236}">
                <a16:creationId xmlns:a16="http://schemas.microsoft.com/office/drawing/2014/main" id="{918C5982-878E-4264-9157-6C992067DB3E}"/>
              </a:ext>
            </a:extLst>
          </p:cNvPr>
          <p:cNvSpPr/>
          <p:nvPr/>
        </p:nvSpPr>
        <p:spPr>
          <a:xfrm>
            <a:off x="531397" y="4907659"/>
            <a:ext cx="3387255" cy="604299"/>
          </a:xfrm>
          <a:custGeom>
            <a:avLst/>
            <a:gdLst>
              <a:gd name="connsiteX0" fmla="*/ 3387255 w 3387255"/>
              <a:gd name="connsiteY0" fmla="*/ 230588 h 604299"/>
              <a:gd name="connsiteX1" fmla="*/ 3355450 w 3387255"/>
              <a:gd name="connsiteY1" fmla="*/ 270344 h 604299"/>
              <a:gd name="connsiteX2" fmla="*/ 2973788 w 3387255"/>
              <a:gd name="connsiteY2" fmla="*/ 341906 h 604299"/>
              <a:gd name="connsiteX3" fmla="*/ 2282024 w 3387255"/>
              <a:gd name="connsiteY3" fmla="*/ 326003 h 604299"/>
              <a:gd name="connsiteX4" fmla="*/ 1701579 w 3387255"/>
              <a:gd name="connsiteY4" fmla="*/ 159026 h 604299"/>
              <a:gd name="connsiteX5" fmla="*/ 1311965 w 3387255"/>
              <a:gd name="connsiteY5" fmla="*/ 71561 h 604299"/>
              <a:gd name="connsiteX6" fmla="*/ 1105231 w 3387255"/>
              <a:gd name="connsiteY6" fmla="*/ 7951 h 604299"/>
              <a:gd name="connsiteX7" fmla="*/ 866692 w 3387255"/>
              <a:gd name="connsiteY7" fmla="*/ 0 h 604299"/>
              <a:gd name="connsiteX8" fmla="*/ 691763 w 3387255"/>
              <a:gd name="connsiteY8" fmla="*/ 7951 h 604299"/>
              <a:gd name="connsiteX9" fmla="*/ 413468 w 3387255"/>
              <a:gd name="connsiteY9" fmla="*/ 87464 h 604299"/>
              <a:gd name="connsiteX10" fmla="*/ 262393 w 3387255"/>
              <a:gd name="connsiteY10" fmla="*/ 206734 h 604299"/>
              <a:gd name="connsiteX11" fmla="*/ 127221 w 3387255"/>
              <a:gd name="connsiteY11" fmla="*/ 302149 h 604299"/>
              <a:gd name="connsiteX12" fmla="*/ 87464 w 3387255"/>
              <a:gd name="connsiteY12" fmla="*/ 333954 h 604299"/>
              <a:gd name="connsiteX13" fmla="*/ 55659 w 3387255"/>
              <a:gd name="connsiteY13" fmla="*/ 381662 h 604299"/>
              <a:gd name="connsiteX14" fmla="*/ 31805 w 3387255"/>
              <a:gd name="connsiteY14" fmla="*/ 461175 h 604299"/>
              <a:gd name="connsiteX15" fmla="*/ 23854 w 3387255"/>
              <a:gd name="connsiteY15" fmla="*/ 485029 h 604299"/>
              <a:gd name="connsiteX16" fmla="*/ 7951 w 3387255"/>
              <a:gd name="connsiteY16" fmla="*/ 508883 h 604299"/>
              <a:gd name="connsiteX17" fmla="*/ 0 w 3387255"/>
              <a:gd name="connsiteY17" fmla="*/ 604299 h 604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387255" h="604299">
                <a:moveTo>
                  <a:pt x="3387255" y="230588"/>
                </a:moveTo>
                <a:cubicBezTo>
                  <a:pt x="3376653" y="243840"/>
                  <a:pt x="3370878" y="263273"/>
                  <a:pt x="3355450" y="270344"/>
                </a:cubicBezTo>
                <a:cubicBezTo>
                  <a:pt x="3228861" y="328364"/>
                  <a:pt x="3111294" y="327173"/>
                  <a:pt x="2973788" y="341906"/>
                </a:cubicBezTo>
                <a:cubicBezTo>
                  <a:pt x="2743200" y="336605"/>
                  <a:pt x="2511741" y="346715"/>
                  <a:pt x="2282024" y="326003"/>
                </a:cubicBezTo>
                <a:cubicBezTo>
                  <a:pt x="2160910" y="315083"/>
                  <a:pt x="1808947" y="187411"/>
                  <a:pt x="1701579" y="159026"/>
                </a:cubicBezTo>
                <a:cubicBezTo>
                  <a:pt x="1572896" y="125006"/>
                  <a:pt x="1440993" y="104248"/>
                  <a:pt x="1311965" y="71561"/>
                </a:cubicBezTo>
                <a:cubicBezTo>
                  <a:pt x="1242073" y="53855"/>
                  <a:pt x="1176417" y="19392"/>
                  <a:pt x="1105231" y="7951"/>
                </a:cubicBezTo>
                <a:cubicBezTo>
                  <a:pt x="1026682" y="-4673"/>
                  <a:pt x="946205" y="2650"/>
                  <a:pt x="866692" y="0"/>
                </a:cubicBezTo>
                <a:cubicBezTo>
                  <a:pt x="808382" y="2650"/>
                  <a:pt x="749573" y="-116"/>
                  <a:pt x="691763" y="7951"/>
                </a:cubicBezTo>
                <a:cubicBezTo>
                  <a:pt x="579450" y="23623"/>
                  <a:pt x="514627" y="51336"/>
                  <a:pt x="413468" y="87464"/>
                </a:cubicBezTo>
                <a:cubicBezTo>
                  <a:pt x="363110" y="127221"/>
                  <a:pt x="313721" y="168238"/>
                  <a:pt x="262393" y="206734"/>
                </a:cubicBezTo>
                <a:cubicBezTo>
                  <a:pt x="218272" y="239825"/>
                  <a:pt x="171824" y="269710"/>
                  <a:pt x="127221" y="302149"/>
                </a:cubicBezTo>
                <a:cubicBezTo>
                  <a:pt x="113496" y="312131"/>
                  <a:pt x="98817" y="321339"/>
                  <a:pt x="87464" y="333954"/>
                </a:cubicBezTo>
                <a:cubicBezTo>
                  <a:pt x="74678" y="348160"/>
                  <a:pt x="64206" y="364567"/>
                  <a:pt x="55659" y="381662"/>
                </a:cubicBezTo>
                <a:cubicBezTo>
                  <a:pt x="43060" y="406859"/>
                  <a:pt x="39414" y="434541"/>
                  <a:pt x="31805" y="461175"/>
                </a:cubicBezTo>
                <a:cubicBezTo>
                  <a:pt x="29503" y="469234"/>
                  <a:pt x="27602" y="477532"/>
                  <a:pt x="23854" y="485029"/>
                </a:cubicBezTo>
                <a:cubicBezTo>
                  <a:pt x="19580" y="493576"/>
                  <a:pt x="9825" y="499512"/>
                  <a:pt x="7951" y="508883"/>
                </a:cubicBezTo>
                <a:cubicBezTo>
                  <a:pt x="1692" y="540179"/>
                  <a:pt x="2650" y="572494"/>
                  <a:pt x="0" y="604299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Forme libre : forme 72">
            <a:extLst>
              <a:ext uri="{FF2B5EF4-FFF2-40B4-BE49-F238E27FC236}">
                <a16:creationId xmlns:a16="http://schemas.microsoft.com/office/drawing/2014/main" id="{B7319524-C237-49C4-9385-D217027FB462}"/>
              </a:ext>
            </a:extLst>
          </p:cNvPr>
          <p:cNvSpPr/>
          <p:nvPr/>
        </p:nvSpPr>
        <p:spPr>
          <a:xfrm>
            <a:off x="361461" y="1743075"/>
            <a:ext cx="1381614" cy="657225"/>
          </a:xfrm>
          <a:custGeom>
            <a:avLst/>
            <a:gdLst>
              <a:gd name="connsiteX0" fmla="*/ 1381614 w 1381614"/>
              <a:gd name="connsiteY0" fmla="*/ 0 h 657225"/>
              <a:gd name="connsiteX1" fmla="*/ 1286364 w 1381614"/>
              <a:gd name="connsiteY1" fmla="*/ 38100 h 657225"/>
              <a:gd name="connsiteX2" fmla="*/ 1229214 w 1381614"/>
              <a:gd name="connsiteY2" fmla="*/ 57150 h 657225"/>
              <a:gd name="connsiteX3" fmla="*/ 86214 w 1381614"/>
              <a:gd name="connsiteY3" fmla="*/ 123825 h 657225"/>
              <a:gd name="connsiteX4" fmla="*/ 19539 w 1381614"/>
              <a:gd name="connsiteY4" fmla="*/ 152400 h 657225"/>
              <a:gd name="connsiteX5" fmla="*/ 489 w 1381614"/>
              <a:gd name="connsiteY5" fmla="*/ 180975 h 657225"/>
              <a:gd name="connsiteX6" fmla="*/ 114789 w 1381614"/>
              <a:gd name="connsiteY6" fmla="*/ 314325 h 657225"/>
              <a:gd name="connsiteX7" fmla="*/ 171939 w 1381614"/>
              <a:gd name="connsiteY7" fmla="*/ 371475 h 657225"/>
              <a:gd name="connsiteX8" fmla="*/ 181464 w 1381614"/>
              <a:gd name="connsiteY8" fmla="*/ 400050 h 657225"/>
              <a:gd name="connsiteX9" fmla="*/ 162414 w 1381614"/>
              <a:gd name="connsiteY9" fmla="*/ 581025 h 657225"/>
              <a:gd name="connsiteX10" fmla="*/ 190989 w 1381614"/>
              <a:gd name="connsiteY10" fmla="*/ 657225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81614" h="657225">
                <a:moveTo>
                  <a:pt x="1381614" y="0"/>
                </a:moveTo>
                <a:cubicBezTo>
                  <a:pt x="1303391" y="46934"/>
                  <a:pt x="1366760" y="16174"/>
                  <a:pt x="1286364" y="38100"/>
                </a:cubicBezTo>
                <a:cubicBezTo>
                  <a:pt x="1266991" y="43384"/>
                  <a:pt x="1249068" y="54142"/>
                  <a:pt x="1229214" y="57150"/>
                </a:cubicBezTo>
                <a:cubicBezTo>
                  <a:pt x="883444" y="109539"/>
                  <a:pt x="355272" y="112253"/>
                  <a:pt x="86214" y="123825"/>
                </a:cubicBezTo>
                <a:cubicBezTo>
                  <a:pt x="63989" y="133350"/>
                  <a:pt x="39658" y="138987"/>
                  <a:pt x="19539" y="152400"/>
                </a:cubicBezTo>
                <a:cubicBezTo>
                  <a:pt x="10014" y="158750"/>
                  <a:pt x="-2656" y="169968"/>
                  <a:pt x="489" y="180975"/>
                </a:cubicBezTo>
                <a:cubicBezTo>
                  <a:pt x="42767" y="328947"/>
                  <a:pt x="35479" y="254842"/>
                  <a:pt x="114789" y="314325"/>
                </a:cubicBezTo>
                <a:cubicBezTo>
                  <a:pt x="136342" y="330489"/>
                  <a:pt x="171939" y="371475"/>
                  <a:pt x="171939" y="371475"/>
                </a:cubicBezTo>
                <a:cubicBezTo>
                  <a:pt x="175114" y="381000"/>
                  <a:pt x="181464" y="390010"/>
                  <a:pt x="181464" y="400050"/>
                </a:cubicBezTo>
                <a:cubicBezTo>
                  <a:pt x="181464" y="532017"/>
                  <a:pt x="186032" y="510170"/>
                  <a:pt x="162414" y="581025"/>
                </a:cubicBezTo>
                <a:cubicBezTo>
                  <a:pt x="173415" y="647033"/>
                  <a:pt x="158283" y="624519"/>
                  <a:pt x="190989" y="657225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Forme libre : forme 55">
            <a:extLst>
              <a:ext uri="{FF2B5EF4-FFF2-40B4-BE49-F238E27FC236}">
                <a16:creationId xmlns:a16="http://schemas.microsoft.com/office/drawing/2014/main" id="{01985E43-57D8-4A44-B8A1-C73A89028825}"/>
              </a:ext>
            </a:extLst>
          </p:cNvPr>
          <p:cNvSpPr/>
          <p:nvPr/>
        </p:nvSpPr>
        <p:spPr>
          <a:xfrm rot="5612795">
            <a:off x="186359" y="-537858"/>
            <a:ext cx="1871090" cy="2595998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rgbClr val="D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A189047B-7834-4A78-B5BA-CF761FF0AC2C}"/>
              </a:ext>
            </a:extLst>
          </p:cNvPr>
          <p:cNvSpPr/>
          <p:nvPr/>
        </p:nvSpPr>
        <p:spPr>
          <a:xfrm>
            <a:off x="-740451" y="2630321"/>
            <a:ext cx="4630188" cy="1765692"/>
          </a:xfrm>
          <a:custGeom>
            <a:avLst/>
            <a:gdLst>
              <a:gd name="connsiteX0" fmla="*/ 3409441 w 4630188"/>
              <a:gd name="connsiteY0" fmla="*/ 228759 h 1666403"/>
              <a:gd name="connsiteX1" fmla="*/ 3589915 w 4630188"/>
              <a:gd name="connsiteY1" fmla="*/ 216728 h 1666403"/>
              <a:gd name="connsiteX2" fmla="*/ 4035083 w 4630188"/>
              <a:gd name="connsiteY2" fmla="*/ 216728 h 1666403"/>
              <a:gd name="connsiteX3" fmla="*/ 4359936 w 4630188"/>
              <a:gd name="connsiteY3" fmla="*/ 228759 h 1666403"/>
              <a:gd name="connsiteX4" fmla="*/ 4359936 w 4630188"/>
              <a:gd name="connsiteY4" fmla="*/ 601738 h 1666403"/>
              <a:gd name="connsiteX5" fmla="*/ 4588536 w 4630188"/>
              <a:gd name="connsiteY5" fmla="*/ 685959 h 1666403"/>
              <a:gd name="connsiteX6" fmla="*/ 4612599 w 4630188"/>
              <a:gd name="connsiteY6" fmla="*/ 986749 h 1666403"/>
              <a:gd name="connsiteX7" fmla="*/ 4396030 w 4630188"/>
              <a:gd name="connsiteY7" fmla="*/ 1119096 h 1666403"/>
              <a:gd name="connsiteX8" fmla="*/ 3686167 w 4630188"/>
              <a:gd name="connsiteY8" fmla="*/ 1119096 h 1666403"/>
              <a:gd name="connsiteX9" fmla="*/ 3072557 w 4630188"/>
              <a:gd name="connsiteY9" fmla="*/ 1275506 h 1666403"/>
              <a:gd name="connsiteX10" fmla="*/ 2567230 w 4630188"/>
              <a:gd name="connsiteY10" fmla="*/ 1203317 h 1666403"/>
              <a:gd name="connsiteX11" fmla="*/ 1905493 w 4630188"/>
              <a:gd name="connsiteY11" fmla="*/ 1275506 h 1666403"/>
              <a:gd name="connsiteX12" fmla="*/ 1135472 w 4630188"/>
              <a:gd name="connsiteY12" fmla="*/ 1167222 h 1666403"/>
              <a:gd name="connsiteX13" fmla="*/ 1039220 w 4630188"/>
              <a:gd name="connsiteY13" fmla="*/ 1540201 h 1666403"/>
              <a:gd name="connsiteX14" fmla="*/ 690304 w 4630188"/>
              <a:gd name="connsiteY14" fmla="*/ 1660517 h 1666403"/>
              <a:gd name="connsiteX15" fmla="*/ 209041 w 4630188"/>
              <a:gd name="connsiteY15" fmla="*/ 1383791 h 1666403"/>
              <a:gd name="connsiteX16" fmla="*/ 16536 w 4630188"/>
              <a:gd name="connsiteY16" fmla="*/ 541580 h 1666403"/>
              <a:gd name="connsiteX17" fmla="*/ 606083 w 4630188"/>
              <a:gd name="connsiteY17" fmla="*/ 192664 h 1666403"/>
              <a:gd name="connsiteX18" fmla="*/ 1063283 w 4630188"/>
              <a:gd name="connsiteY18" fmla="*/ 192664 h 1666403"/>
              <a:gd name="connsiteX19" fmla="*/ 1628767 w 4630188"/>
              <a:gd name="connsiteY19" fmla="*/ 159 h 1666403"/>
              <a:gd name="connsiteX20" fmla="*/ 1869399 w 4630188"/>
              <a:gd name="connsiteY20" fmla="*/ 228759 h 1666403"/>
              <a:gd name="connsiteX21" fmla="*/ 2470978 w 4630188"/>
              <a:gd name="connsiteY21" fmla="*/ 228759 h 1666403"/>
              <a:gd name="connsiteX22" fmla="*/ 3409441 w 4630188"/>
              <a:gd name="connsiteY22" fmla="*/ 228759 h 1666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630188" h="1666403">
                <a:moveTo>
                  <a:pt x="3409441" y="228759"/>
                </a:moveTo>
                <a:cubicBezTo>
                  <a:pt x="3447541" y="223746"/>
                  <a:pt x="3589915" y="216728"/>
                  <a:pt x="3589915" y="216728"/>
                </a:cubicBezTo>
                <a:cubicBezTo>
                  <a:pt x="3694189" y="214723"/>
                  <a:pt x="3906746" y="214723"/>
                  <a:pt x="4035083" y="216728"/>
                </a:cubicBezTo>
                <a:cubicBezTo>
                  <a:pt x="4163420" y="218733"/>
                  <a:pt x="4305794" y="164591"/>
                  <a:pt x="4359936" y="228759"/>
                </a:cubicBezTo>
                <a:cubicBezTo>
                  <a:pt x="4414078" y="292927"/>
                  <a:pt x="4321836" y="525538"/>
                  <a:pt x="4359936" y="601738"/>
                </a:cubicBezTo>
                <a:cubicBezTo>
                  <a:pt x="4398036" y="677938"/>
                  <a:pt x="4546426" y="621791"/>
                  <a:pt x="4588536" y="685959"/>
                </a:cubicBezTo>
                <a:cubicBezTo>
                  <a:pt x="4630647" y="750128"/>
                  <a:pt x="4644683" y="914560"/>
                  <a:pt x="4612599" y="986749"/>
                </a:cubicBezTo>
                <a:cubicBezTo>
                  <a:pt x="4580515" y="1058938"/>
                  <a:pt x="4550435" y="1097038"/>
                  <a:pt x="4396030" y="1119096"/>
                </a:cubicBezTo>
                <a:cubicBezTo>
                  <a:pt x="4241625" y="1141154"/>
                  <a:pt x="3906746" y="1093028"/>
                  <a:pt x="3686167" y="1119096"/>
                </a:cubicBezTo>
                <a:cubicBezTo>
                  <a:pt x="3465588" y="1145164"/>
                  <a:pt x="3259046" y="1261469"/>
                  <a:pt x="3072557" y="1275506"/>
                </a:cubicBezTo>
                <a:cubicBezTo>
                  <a:pt x="2886068" y="1289543"/>
                  <a:pt x="2761741" y="1203317"/>
                  <a:pt x="2567230" y="1203317"/>
                </a:cubicBezTo>
                <a:cubicBezTo>
                  <a:pt x="2372719" y="1203317"/>
                  <a:pt x="2144119" y="1281522"/>
                  <a:pt x="1905493" y="1275506"/>
                </a:cubicBezTo>
                <a:cubicBezTo>
                  <a:pt x="1666867" y="1269490"/>
                  <a:pt x="1279851" y="1123106"/>
                  <a:pt x="1135472" y="1167222"/>
                </a:cubicBezTo>
                <a:cubicBezTo>
                  <a:pt x="991093" y="1211338"/>
                  <a:pt x="1113415" y="1457985"/>
                  <a:pt x="1039220" y="1540201"/>
                </a:cubicBezTo>
                <a:cubicBezTo>
                  <a:pt x="965025" y="1622417"/>
                  <a:pt x="828667" y="1686585"/>
                  <a:pt x="690304" y="1660517"/>
                </a:cubicBezTo>
                <a:cubicBezTo>
                  <a:pt x="551941" y="1634449"/>
                  <a:pt x="321336" y="1570281"/>
                  <a:pt x="209041" y="1383791"/>
                </a:cubicBezTo>
                <a:cubicBezTo>
                  <a:pt x="96746" y="1197301"/>
                  <a:pt x="-49638" y="740101"/>
                  <a:pt x="16536" y="541580"/>
                </a:cubicBezTo>
                <a:cubicBezTo>
                  <a:pt x="82710" y="343059"/>
                  <a:pt x="431625" y="250817"/>
                  <a:pt x="606083" y="192664"/>
                </a:cubicBezTo>
                <a:cubicBezTo>
                  <a:pt x="780541" y="134511"/>
                  <a:pt x="892836" y="224748"/>
                  <a:pt x="1063283" y="192664"/>
                </a:cubicBezTo>
                <a:cubicBezTo>
                  <a:pt x="1233730" y="160580"/>
                  <a:pt x="1494414" y="-5857"/>
                  <a:pt x="1628767" y="159"/>
                </a:cubicBezTo>
                <a:cubicBezTo>
                  <a:pt x="1763120" y="6175"/>
                  <a:pt x="1729030" y="190659"/>
                  <a:pt x="1869399" y="228759"/>
                </a:cubicBezTo>
                <a:cubicBezTo>
                  <a:pt x="2009767" y="266859"/>
                  <a:pt x="2470978" y="228759"/>
                  <a:pt x="2470978" y="228759"/>
                </a:cubicBezTo>
                <a:lnTo>
                  <a:pt x="3409441" y="228759"/>
                </a:lnTo>
                <a:close/>
              </a:path>
            </a:pathLst>
          </a:custGeom>
          <a:solidFill>
            <a:srgbClr val="FFF7E1"/>
          </a:solidFill>
          <a:ln>
            <a:solidFill>
              <a:srgbClr val="FFF7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45" name="Forme libre : forme 1044">
            <a:extLst>
              <a:ext uri="{FF2B5EF4-FFF2-40B4-BE49-F238E27FC236}">
                <a16:creationId xmlns:a16="http://schemas.microsoft.com/office/drawing/2014/main" id="{7CB482F0-06B9-44D9-A815-D16A954ED0C6}"/>
              </a:ext>
            </a:extLst>
          </p:cNvPr>
          <p:cNvSpPr/>
          <p:nvPr/>
        </p:nvSpPr>
        <p:spPr>
          <a:xfrm rot="156305">
            <a:off x="3084425" y="8930418"/>
            <a:ext cx="2830954" cy="715316"/>
          </a:xfrm>
          <a:custGeom>
            <a:avLst/>
            <a:gdLst>
              <a:gd name="connsiteX0" fmla="*/ 60300 w 2487286"/>
              <a:gd name="connsiteY0" fmla="*/ 351938 h 952171"/>
              <a:gd name="connsiteX1" fmla="*/ 389909 w 2487286"/>
              <a:gd name="connsiteY1" fmla="*/ 43594 h 952171"/>
              <a:gd name="connsiteX2" fmla="*/ 1346839 w 2487286"/>
              <a:gd name="connsiteY2" fmla="*/ 75492 h 952171"/>
              <a:gd name="connsiteX3" fmla="*/ 2027323 w 2487286"/>
              <a:gd name="connsiteY3" fmla="*/ 11696 h 952171"/>
              <a:gd name="connsiteX4" fmla="*/ 2484523 w 2487286"/>
              <a:gd name="connsiteY4" fmla="*/ 351938 h 952171"/>
              <a:gd name="connsiteX5" fmla="*/ 2186812 w 2487286"/>
              <a:gd name="connsiteY5" fmla="*/ 787873 h 952171"/>
              <a:gd name="connsiteX6" fmla="*/ 1559491 w 2487286"/>
              <a:gd name="connsiteY6" fmla="*/ 702813 h 952171"/>
              <a:gd name="connsiteX7" fmla="*/ 1070393 w 2487286"/>
              <a:gd name="connsiteY7" fmla="*/ 894199 h 952171"/>
              <a:gd name="connsiteX8" fmla="*/ 272951 w 2487286"/>
              <a:gd name="connsiteY8" fmla="*/ 936729 h 952171"/>
              <a:gd name="connsiteX9" fmla="*/ 17770 w 2487286"/>
              <a:gd name="connsiteY9" fmla="*/ 660282 h 952171"/>
              <a:gd name="connsiteX10" fmla="*/ 60300 w 2487286"/>
              <a:gd name="connsiteY10" fmla="*/ 351938 h 952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87286" h="952171">
                <a:moveTo>
                  <a:pt x="60300" y="351938"/>
                </a:moveTo>
                <a:cubicBezTo>
                  <a:pt x="122323" y="249157"/>
                  <a:pt x="175486" y="89668"/>
                  <a:pt x="389909" y="43594"/>
                </a:cubicBezTo>
                <a:cubicBezTo>
                  <a:pt x="604332" y="-2480"/>
                  <a:pt x="1073937" y="80808"/>
                  <a:pt x="1346839" y="75492"/>
                </a:cubicBezTo>
                <a:cubicBezTo>
                  <a:pt x="1619741" y="70176"/>
                  <a:pt x="1837709" y="-34378"/>
                  <a:pt x="2027323" y="11696"/>
                </a:cubicBezTo>
                <a:cubicBezTo>
                  <a:pt x="2216937" y="57770"/>
                  <a:pt x="2457942" y="222575"/>
                  <a:pt x="2484523" y="351938"/>
                </a:cubicBezTo>
                <a:cubicBezTo>
                  <a:pt x="2511104" y="481301"/>
                  <a:pt x="2340984" y="729394"/>
                  <a:pt x="2186812" y="787873"/>
                </a:cubicBezTo>
                <a:cubicBezTo>
                  <a:pt x="2032640" y="846352"/>
                  <a:pt x="1745561" y="685092"/>
                  <a:pt x="1559491" y="702813"/>
                </a:cubicBezTo>
                <a:cubicBezTo>
                  <a:pt x="1373421" y="720534"/>
                  <a:pt x="1284816" y="855213"/>
                  <a:pt x="1070393" y="894199"/>
                </a:cubicBezTo>
                <a:cubicBezTo>
                  <a:pt x="855970" y="933185"/>
                  <a:pt x="448388" y="975715"/>
                  <a:pt x="272951" y="936729"/>
                </a:cubicBezTo>
                <a:cubicBezTo>
                  <a:pt x="97514" y="897743"/>
                  <a:pt x="51440" y="755975"/>
                  <a:pt x="17770" y="660282"/>
                </a:cubicBezTo>
                <a:cubicBezTo>
                  <a:pt x="-15900" y="564589"/>
                  <a:pt x="-1723" y="454719"/>
                  <a:pt x="60300" y="35193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B83FC273-E084-480D-89A5-B5474F57A3A7}"/>
              </a:ext>
            </a:extLst>
          </p:cNvPr>
          <p:cNvGrpSpPr/>
          <p:nvPr/>
        </p:nvGrpSpPr>
        <p:grpSpPr>
          <a:xfrm>
            <a:off x="305975" y="2143287"/>
            <a:ext cx="639879" cy="707886"/>
            <a:chOff x="720687" y="2063740"/>
            <a:chExt cx="678352" cy="723081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28304891-AE91-401C-90F2-A48D700250DC}"/>
                </a:ext>
              </a:extLst>
            </p:cNvPr>
            <p:cNvSpPr/>
            <p:nvPr/>
          </p:nvSpPr>
          <p:spPr>
            <a:xfrm>
              <a:off x="793486" y="2234604"/>
              <a:ext cx="532756" cy="484722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410A9072-1A2F-4540-9B09-5ED81434BE8C}"/>
                </a:ext>
              </a:extLst>
            </p:cNvPr>
            <p:cNvSpPr txBox="1"/>
            <p:nvPr/>
          </p:nvSpPr>
          <p:spPr>
            <a:xfrm>
              <a:off x="720687" y="2063740"/>
              <a:ext cx="678352" cy="723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1.</a:t>
              </a: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2C6E0CA3-0444-4DBD-8A94-F1F1A39BAB1B}"/>
              </a:ext>
            </a:extLst>
          </p:cNvPr>
          <p:cNvGrpSpPr/>
          <p:nvPr/>
        </p:nvGrpSpPr>
        <p:grpSpPr>
          <a:xfrm>
            <a:off x="3651898" y="4755595"/>
            <a:ext cx="793920" cy="707886"/>
            <a:chOff x="4075166" y="3412017"/>
            <a:chExt cx="841653" cy="723082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8B631FAE-6036-444B-A675-71BFF8FB96D8}"/>
                </a:ext>
              </a:extLst>
            </p:cNvPr>
            <p:cNvSpPr/>
            <p:nvPr/>
          </p:nvSpPr>
          <p:spPr>
            <a:xfrm>
              <a:off x="4203883" y="3590795"/>
              <a:ext cx="469578" cy="51770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A0996DD3-5636-463C-AD3A-349A9ED9303D}"/>
                </a:ext>
              </a:extLst>
            </p:cNvPr>
            <p:cNvSpPr txBox="1"/>
            <p:nvPr/>
          </p:nvSpPr>
          <p:spPr>
            <a:xfrm>
              <a:off x="4075166" y="3412017"/>
              <a:ext cx="841653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3.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E0D8A682-BD28-48F5-8F22-9F2C46FAAEC8}"/>
              </a:ext>
            </a:extLst>
          </p:cNvPr>
          <p:cNvGrpSpPr/>
          <p:nvPr/>
        </p:nvGrpSpPr>
        <p:grpSpPr>
          <a:xfrm>
            <a:off x="244990" y="5320689"/>
            <a:ext cx="853513" cy="707887"/>
            <a:chOff x="1226582" y="4751916"/>
            <a:chExt cx="904830" cy="72308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EA90695-86F7-4109-9262-55C5B10934EA}"/>
                </a:ext>
              </a:extLst>
            </p:cNvPr>
            <p:cNvSpPr/>
            <p:nvPr/>
          </p:nvSpPr>
          <p:spPr>
            <a:xfrm>
              <a:off x="1226582" y="4969810"/>
              <a:ext cx="663600" cy="481387"/>
            </a:xfrm>
            <a:custGeom>
              <a:avLst/>
              <a:gdLst>
                <a:gd name="connsiteX0" fmla="*/ 374441 w 704047"/>
                <a:gd name="connsiteY0" fmla="*/ 1279 h 539101"/>
                <a:gd name="connsiteX1" fmla="*/ 215945 w 704047"/>
                <a:gd name="connsiteY1" fmla="*/ 37855 h 539101"/>
                <a:gd name="connsiteX2" fmla="*/ 33065 w 704047"/>
                <a:gd name="connsiteY2" fmla="*/ 159775 h 539101"/>
                <a:gd name="connsiteX3" fmla="*/ 20873 w 704047"/>
                <a:gd name="connsiteY3" fmla="*/ 379231 h 539101"/>
                <a:gd name="connsiteX4" fmla="*/ 252521 w 704047"/>
                <a:gd name="connsiteY4" fmla="*/ 525535 h 539101"/>
                <a:gd name="connsiteX5" fmla="*/ 557321 w 704047"/>
                <a:gd name="connsiteY5" fmla="*/ 513343 h 539101"/>
                <a:gd name="connsiteX6" fmla="*/ 703625 w 704047"/>
                <a:gd name="connsiteY6" fmla="*/ 354847 h 539101"/>
                <a:gd name="connsiteX7" fmla="*/ 593897 w 704047"/>
                <a:gd name="connsiteY7" fmla="*/ 74431 h 539101"/>
                <a:gd name="connsiteX8" fmla="*/ 374441 w 704047"/>
                <a:gd name="connsiteY8" fmla="*/ 1279 h 53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047" h="539101">
                  <a:moveTo>
                    <a:pt x="374441" y="1279"/>
                  </a:moveTo>
                  <a:cubicBezTo>
                    <a:pt x="311449" y="-4817"/>
                    <a:pt x="272841" y="11439"/>
                    <a:pt x="215945" y="37855"/>
                  </a:cubicBezTo>
                  <a:cubicBezTo>
                    <a:pt x="159049" y="64271"/>
                    <a:pt x="65577" y="102879"/>
                    <a:pt x="33065" y="159775"/>
                  </a:cubicBezTo>
                  <a:cubicBezTo>
                    <a:pt x="553" y="216671"/>
                    <a:pt x="-15703" y="318271"/>
                    <a:pt x="20873" y="379231"/>
                  </a:cubicBezTo>
                  <a:cubicBezTo>
                    <a:pt x="57449" y="440191"/>
                    <a:pt x="163113" y="503183"/>
                    <a:pt x="252521" y="525535"/>
                  </a:cubicBezTo>
                  <a:cubicBezTo>
                    <a:pt x="341929" y="547887"/>
                    <a:pt x="482137" y="541791"/>
                    <a:pt x="557321" y="513343"/>
                  </a:cubicBezTo>
                  <a:cubicBezTo>
                    <a:pt x="632505" y="484895"/>
                    <a:pt x="697529" y="427999"/>
                    <a:pt x="703625" y="354847"/>
                  </a:cubicBezTo>
                  <a:cubicBezTo>
                    <a:pt x="709721" y="281695"/>
                    <a:pt x="648761" y="133359"/>
                    <a:pt x="593897" y="74431"/>
                  </a:cubicBezTo>
                  <a:cubicBezTo>
                    <a:pt x="539033" y="15503"/>
                    <a:pt x="437433" y="7375"/>
                    <a:pt x="374441" y="1279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88AA99CB-8EAD-46B9-9252-B20C7FDAC5B6}"/>
                </a:ext>
              </a:extLst>
            </p:cNvPr>
            <p:cNvSpPr txBox="1"/>
            <p:nvPr/>
          </p:nvSpPr>
          <p:spPr>
            <a:xfrm>
              <a:off x="1320882" y="4751916"/>
              <a:ext cx="810530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4.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6E93F8DC-7B50-4622-B5F2-C1259DBB53F5}"/>
              </a:ext>
            </a:extLst>
          </p:cNvPr>
          <p:cNvGrpSpPr/>
          <p:nvPr/>
        </p:nvGrpSpPr>
        <p:grpSpPr>
          <a:xfrm>
            <a:off x="3644084" y="6411750"/>
            <a:ext cx="793918" cy="707886"/>
            <a:chOff x="4316605" y="6067939"/>
            <a:chExt cx="841652" cy="723082"/>
          </a:xfrm>
        </p:grpSpPr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46FDBAF5-5D7C-41CB-83AB-A0DDC2C572E3}"/>
                </a:ext>
              </a:extLst>
            </p:cNvPr>
            <p:cNvSpPr/>
            <p:nvPr/>
          </p:nvSpPr>
          <p:spPr>
            <a:xfrm>
              <a:off x="4361181" y="6122460"/>
              <a:ext cx="541455" cy="619716"/>
            </a:xfrm>
            <a:custGeom>
              <a:avLst/>
              <a:gdLst>
                <a:gd name="connsiteX0" fmla="*/ 291942 w 622578"/>
                <a:gd name="connsiteY0" fmla="*/ 17170 h 675538"/>
                <a:gd name="connsiteX1" fmla="*/ 48102 w 622578"/>
                <a:gd name="connsiteY1" fmla="*/ 187858 h 675538"/>
                <a:gd name="connsiteX2" fmla="*/ 23718 w 622578"/>
                <a:gd name="connsiteY2" fmla="*/ 517042 h 675538"/>
                <a:gd name="connsiteX3" fmla="*/ 316326 w 622578"/>
                <a:gd name="connsiteY3" fmla="*/ 675538 h 675538"/>
                <a:gd name="connsiteX4" fmla="*/ 535782 w 622578"/>
                <a:gd name="connsiteY4" fmla="*/ 517042 h 675538"/>
                <a:gd name="connsiteX5" fmla="*/ 621126 w 622578"/>
                <a:gd name="connsiteY5" fmla="*/ 224434 h 675538"/>
                <a:gd name="connsiteX6" fmla="*/ 474822 w 622578"/>
                <a:gd name="connsiteY6" fmla="*/ 29362 h 675538"/>
                <a:gd name="connsiteX7" fmla="*/ 291942 w 622578"/>
                <a:gd name="connsiteY7" fmla="*/ 17170 h 675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2578" h="675538">
                  <a:moveTo>
                    <a:pt x="291942" y="17170"/>
                  </a:moveTo>
                  <a:cubicBezTo>
                    <a:pt x="220822" y="43586"/>
                    <a:pt x="92806" y="104546"/>
                    <a:pt x="48102" y="187858"/>
                  </a:cubicBezTo>
                  <a:cubicBezTo>
                    <a:pt x="3398" y="271170"/>
                    <a:pt x="-20986" y="435762"/>
                    <a:pt x="23718" y="517042"/>
                  </a:cubicBezTo>
                  <a:cubicBezTo>
                    <a:pt x="68422" y="598322"/>
                    <a:pt x="230982" y="675538"/>
                    <a:pt x="316326" y="675538"/>
                  </a:cubicBezTo>
                  <a:cubicBezTo>
                    <a:pt x="401670" y="675538"/>
                    <a:pt x="484982" y="592226"/>
                    <a:pt x="535782" y="517042"/>
                  </a:cubicBezTo>
                  <a:cubicBezTo>
                    <a:pt x="586582" y="441858"/>
                    <a:pt x="631286" y="305714"/>
                    <a:pt x="621126" y="224434"/>
                  </a:cubicBezTo>
                  <a:cubicBezTo>
                    <a:pt x="610966" y="143154"/>
                    <a:pt x="525622" y="63906"/>
                    <a:pt x="474822" y="29362"/>
                  </a:cubicBezTo>
                  <a:cubicBezTo>
                    <a:pt x="424022" y="-5182"/>
                    <a:pt x="363062" y="-9246"/>
                    <a:pt x="291942" y="17170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490F138A-7FEC-4A6F-8705-92FA3015A90E}"/>
                </a:ext>
              </a:extLst>
            </p:cNvPr>
            <p:cNvSpPr txBox="1"/>
            <p:nvPr/>
          </p:nvSpPr>
          <p:spPr>
            <a:xfrm>
              <a:off x="4316605" y="6067939"/>
              <a:ext cx="841652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5.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9A49B1CC-18DC-4495-9857-8C9738198392}"/>
              </a:ext>
            </a:extLst>
          </p:cNvPr>
          <p:cNvGrpSpPr/>
          <p:nvPr/>
        </p:nvGrpSpPr>
        <p:grpSpPr>
          <a:xfrm>
            <a:off x="333942" y="7065294"/>
            <a:ext cx="813328" cy="707886"/>
            <a:chOff x="1264450" y="7302116"/>
            <a:chExt cx="862229" cy="723082"/>
          </a:xfrm>
        </p:grpSpPr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C2F52375-602B-44B2-B48F-93A52D580252}"/>
                </a:ext>
              </a:extLst>
            </p:cNvPr>
            <p:cNvSpPr/>
            <p:nvPr/>
          </p:nvSpPr>
          <p:spPr>
            <a:xfrm>
              <a:off x="1264450" y="7441172"/>
              <a:ext cx="674078" cy="570727"/>
            </a:xfrm>
            <a:custGeom>
              <a:avLst/>
              <a:gdLst>
                <a:gd name="connsiteX0" fmla="*/ 283934 w 674078"/>
                <a:gd name="connsiteY0" fmla="*/ 8140 h 570727"/>
                <a:gd name="connsiteX1" fmla="*/ 40094 w 674078"/>
                <a:gd name="connsiteY1" fmla="*/ 142252 h 570727"/>
                <a:gd name="connsiteX2" fmla="*/ 15710 w 674078"/>
                <a:gd name="connsiteY2" fmla="*/ 398284 h 570727"/>
                <a:gd name="connsiteX3" fmla="*/ 198590 w 674078"/>
                <a:gd name="connsiteY3" fmla="*/ 556780 h 570727"/>
                <a:gd name="connsiteX4" fmla="*/ 539966 w 674078"/>
                <a:gd name="connsiteY4" fmla="*/ 532396 h 570727"/>
                <a:gd name="connsiteX5" fmla="*/ 674078 w 674078"/>
                <a:gd name="connsiteY5" fmla="*/ 288556 h 570727"/>
                <a:gd name="connsiteX6" fmla="*/ 539966 w 674078"/>
                <a:gd name="connsiteY6" fmla="*/ 44716 h 570727"/>
                <a:gd name="connsiteX7" fmla="*/ 283934 w 674078"/>
                <a:gd name="connsiteY7" fmla="*/ 8140 h 57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4078" h="570727">
                  <a:moveTo>
                    <a:pt x="283934" y="8140"/>
                  </a:moveTo>
                  <a:cubicBezTo>
                    <a:pt x="200622" y="24396"/>
                    <a:pt x="84798" y="77228"/>
                    <a:pt x="40094" y="142252"/>
                  </a:cubicBezTo>
                  <a:cubicBezTo>
                    <a:pt x="-4610" y="207276"/>
                    <a:pt x="-10706" y="329196"/>
                    <a:pt x="15710" y="398284"/>
                  </a:cubicBezTo>
                  <a:cubicBezTo>
                    <a:pt x="42126" y="467372"/>
                    <a:pt x="111214" y="534428"/>
                    <a:pt x="198590" y="556780"/>
                  </a:cubicBezTo>
                  <a:cubicBezTo>
                    <a:pt x="285966" y="579132"/>
                    <a:pt x="460718" y="577100"/>
                    <a:pt x="539966" y="532396"/>
                  </a:cubicBezTo>
                  <a:cubicBezTo>
                    <a:pt x="619214" y="487692"/>
                    <a:pt x="674078" y="369836"/>
                    <a:pt x="674078" y="288556"/>
                  </a:cubicBezTo>
                  <a:cubicBezTo>
                    <a:pt x="674078" y="207276"/>
                    <a:pt x="604990" y="91452"/>
                    <a:pt x="539966" y="44716"/>
                  </a:cubicBezTo>
                  <a:cubicBezTo>
                    <a:pt x="474942" y="-2020"/>
                    <a:pt x="367246" y="-8116"/>
                    <a:pt x="283934" y="8140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94908D76-AA41-4296-8F7C-5C38E3C1A90F}"/>
                </a:ext>
              </a:extLst>
            </p:cNvPr>
            <p:cNvSpPr txBox="1"/>
            <p:nvPr/>
          </p:nvSpPr>
          <p:spPr>
            <a:xfrm>
              <a:off x="1316151" y="7302116"/>
              <a:ext cx="810528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6.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1DC374D7-CBB6-42BD-80E0-081DF6983AF2}"/>
              </a:ext>
            </a:extLst>
          </p:cNvPr>
          <p:cNvGrpSpPr/>
          <p:nvPr/>
        </p:nvGrpSpPr>
        <p:grpSpPr>
          <a:xfrm rot="20967748">
            <a:off x="2302420" y="8224795"/>
            <a:ext cx="851767" cy="707886"/>
            <a:chOff x="4594749" y="8099440"/>
            <a:chExt cx="902978" cy="783748"/>
          </a:xfrm>
        </p:grpSpPr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023F7D94-7E40-4C39-B90F-90CB53F42A59}"/>
                </a:ext>
              </a:extLst>
            </p:cNvPr>
            <p:cNvSpPr/>
            <p:nvPr/>
          </p:nvSpPr>
          <p:spPr>
            <a:xfrm rot="18897514">
              <a:off x="4645266" y="8233620"/>
              <a:ext cx="590418" cy="691452"/>
            </a:xfrm>
            <a:custGeom>
              <a:avLst/>
              <a:gdLst>
                <a:gd name="connsiteX0" fmla="*/ 234606 w 612763"/>
                <a:gd name="connsiteY0" fmla="*/ 101262 h 666239"/>
                <a:gd name="connsiteX1" fmla="*/ 51726 w 612763"/>
                <a:gd name="connsiteY1" fmla="*/ 308526 h 666239"/>
                <a:gd name="connsiteX2" fmla="*/ 15150 w 612763"/>
                <a:gd name="connsiteY2" fmla="*/ 576750 h 666239"/>
                <a:gd name="connsiteX3" fmla="*/ 271182 w 612763"/>
                <a:gd name="connsiteY3" fmla="*/ 662094 h 666239"/>
                <a:gd name="connsiteX4" fmla="*/ 502830 w 612763"/>
                <a:gd name="connsiteY4" fmla="*/ 467022 h 666239"/>
                <a:gd name="connsiteX5" fmla="*/ 612558 w 612763"/>
                <a:gd name="connsiteY5" fmla="*/ 210990 h 666239"/>
                <a:gd name="connsiteX6" fmla="*/ 478446 w 612763"/>
                <a:gd name="connsiteY6" fmla="*/ 3726 h 666239"/>
                <a:gd name="connsiteX7" fmla="*/ 234606 w 612763"/>
                <a:gd name="connsiteY7" fmla="*/ 101262 h 66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2763" h="666239">
                  <a:moveTo>
                    <a:pt x="234606" y="101262"/>
                  </a:moveTo>
                  <a:cubicBezTo>
                    <a:pt x="163486" y="152062"/>
                    <a:pt x="88302" y="229278"/>
                    <a:pt x="51726" y="308526"/>
                  </a:cubicBezTo>
                  <a:cubicBezTo>
                    <a:pt x="15150" y="387774"/>
                    <a:pt x="-21426" y="517822"/>
                    <a:pt x="15150" y="576750"/>
                  </a:cubicBezTo>
                  <a:cubicBezTo>
                    <a:pt x="51726" y="635678"/>
                    <a:pt x="189902" y="680382"/>
                    <a:pt x="271182" y="662094"/>
                  </a:cubicBezTo>
                  <a:cubicBezTo>
                    <a:pt x="352462" y="643806"/>
                    <a:pt x="445934" y="542206"/>
                    <a:pt x="502830" y="467022"/>
                  </a:cubicBezTo>
                  <a:cubicBezTo>
                    <a:pt x="559726" y="391838"/>
                    <a:pt x="616622" y="288206"/>
                    <a:pt x="612558" y="210990"/>
                  </a:cubicBezTo>
                  <a:cubicBezTo>
                    <a:pt x="608494" y="133774"/>
                    <a:pt x="543470" y="24046"/>
                    <a:pt x="478446" y="3726"/>
                  </a:cubicBezTo>
                  <a:cubicBezTo>
                    <a:pt x="413422" y="-16594"/>
                    <a:pt x="305726" y="50462"/>
                    <a:pt x="234606" y="101262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EEB22B3-0382-431B-8CBD-64A827A21548}"/>
                </a:ext>
              </a:extLst>
            </p:cNvPr>
            <p:cNvSpPr txBox="1"/>
            <p:nvPr/>
          </p:nvSpPr>
          <p:spPr>
            <a:xfrm rot="632252">
              <a:off x="4656076" y="8099440"/>
              <a:ext cx="841651" cy="783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7.</a:t>
              </a:r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3750DD3C-AF7F-403A-898F-549411AFF455}"/>
              </a:ext>
            </a:extLst>
          </p:cNvPr>
          <p:cNvSpPr txBox="1"/>
          <p:nvPr/>
        </p:nvSpPr>
        <p:spPr>
          <a:xfrm>
            <a:off x="916629" y="2378351"/>
            <a:ext cx="2359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me connecte à mon </a:t>
            </a:r>
            <a:r>
              <a:rPr lang="fr-FR" sz="1400" b="1" dirty="0">
                <a:latin typeface="Bahnschrift Light SemiCondensed" panose="020B0502040204020203" pitchFamily="34" charset="0"/>
              </a:rPr>
              <a:t>espace personnel </a:t>
            </a:r>
            <a:r>
              <a:rPr lang="fr-FR" sz="1400" dirty="0">
                <a:latin typeface="Bahnschrift Light SemiCondensed" panose="020B0502040204020203" pitchFamily="34" charset="0"/>
              </a:rPr>
              <a:t>sur </a:t>
            </a:r>
            <a:r>
              <a:rPr lang="fr-FR" sz="1400" dirty="0">
                <a:latin typeface="Bahnschrift Light SemiCondensed" panose="020B0502040204020203" pitchFamily="34" charset="0"/>
                <a:hlinkClick r:id="rId2"/>
              </a:rPr>
              <a:t>ADUM</a:t>
            </a:r>
            <a:r>
              <a:rPr lang="fr-FR" sz="1400" dirty="0">
                <a:latin typeface="Bahnschrift Light SemiCondensed" panose="020B0502040204020203" pitchFamily="34" charset="0"/>
              </a:rPr>
              <a:t> .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F5E6D14-7DDC-4B38-860B-57C893160DEB}"/>
              </a:ext>
            </a:extLst>
          </p:cNvPr>
          <p:cNvSpPr txBox="1"/>
          <p:nvPr/>
        </p:nvSpPr>
        <p:spPr>
          <a:xfrm>
            <a:off x="4242605" y="4832205"/>
            <a:ext cx="18200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sélectionne la </a:t>
            </a:r>
            <a:r>
              <a:rPr lang="fr-FR" sz="1400" b="1" dirty="0">
                <a:latin typeface="Bahnschrift Light SemiCondensed" panose="020B0502040204020203" pitchFamily="34" charset="0"/>
              </a:rPr>
              <a:t>demande d’inscription </a:t>
            </a:r>
            <a:r>
              <a:rPr lang="fr-FR" sz="1400" dirty="0">
                <a:latin typeface="Bahnschrift Light SemiCondensed" panose="020B0502040204020203" pitchFamily="34" charset="0"/>
              </a:rPr>
              <a:t>de mon/ma </a:t>
            </a:r>
            <a:r>
              <a:rPr lang="fr-FR" sz="1400" dirty="0" err="1">
                <a:latin typeface="Bahnschrift Light SemiCondensed" panose="020B0502040204020203" pitchFamily="34" charset="0"/>
              </a:rPr>
              <a:t>doctorant.e</a:t>
            </a:r>
            <a:r>
              <a:rPr lang="fr-FR" sz="1400" dirty="0">
                <a:latin typeface="Bahnschrift Light SemiCondensed" panose="020B0502040204020203" pitchFamily="34" charset="0"/>
              </a:rPr>
              <a:t> sur mon tableau de bord. 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F514DBD-A956-4C5A-96C3-B501E873EC3B}"/>
              </a:ext>
            </a:extLst>
          </p:cNvPr>
          <p:cNvSpPr txBox="1"/>
          <p:nvPr/>
        </p:nvSpPr>
        <p:spPr>
          <a:xfrm>
            <a:off x="902015" y="5533282"/>
            <a:ext cx="2591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latin typeface="Bahnschrift Light SemiCondensed" panose="020B0502040204020203" pitchFamily="34" charset="0"/>
              </a:defRPr>
            </a:lvl1pPr>
          </a:lstStyle>
          <a:p>
            <a:r>
              <a:rPr lang="fr-FR" b="1" dirty="0"/>
              <a:t>J’analyse et corrige </a:t>
            </a:r>
            <a:r>
              <a:rPr lang="fr-FR" dirty="0"/>
              <a:t>si nécessaire le dossier de </a:t>
            </a:r>
            <a:r>
              <a:rPr lang="fr-FR" sz="1400" dirty="0">
                <a:latin typeface="Bahnschrift Light SemiCondensed" panose="020B0502040204020203" pitchFamily="34" charset="0"/>
              </a:rPr>
              <a:t>mon/ma </a:t>
            </a:r>
            <a:r>
              <a:rPr lang="fr-FR" sz="1400" dirty="0" err="1">
                <a:latin typeface="Bahnschrift Light SemiCondensed" panose="020B0502040204020203" pitchFamily="34" charset="0"/>
              </a:rPr>
              <a:t>doctorant.e</a:t>
            </a:r>
            <a:r>
              <a:rPr lang="fr-FR" sz="1400" dirty="0">
                <a:latin typeface="Bahnschrift Light SemiCondensed" panose="020B0502040204020203" pitchFamily="34" charset="0"/>
              </a:rPr>
              <a:t>.</a:t>
            </a:r>
            <a:endParaRPr lang="fr-FR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9C79D1D-B3C7-433B-8BD3-00ADA81DFA77}"/>
              </a:ext>
            </a:extLst>
          </p:cNvPr>
          <p:cNvSpPr txBox="1"/>
          <p:nvPr/>
        </p:nvSpPr>
        <p:spPr>
          <a:xfrm>
            <a:off x="4235880" y="6305004"/>
            <a:ext cx="2487286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déclare avoir pris connaissance et m’engage à respecter la </a:t>
            </a:r>
            <a:r>
              <a:rPr lang="fr-FR" sz="1400" b="1" dirty="0">
                <a:latin typeface="Bahnschrift Light SemiCondensed" panose="020B0502040204020203" pitchFamily="34" charset="0"/>
              </a:rPr>
              <a:t>charte du doctorat</a:t>
            </a:r>
            <a:r>
              <a:rPr lang="fr-FR" sz="1400" dirty="0">
                <a:latin typeface="Bahnschrift Light SemiCondensed" panose="020B0502040204020203" pitchFamily="34" charset="0"/>
              </a:rPr>
              <a:t>, </a:t>
            </a:r>
            <a:r>
              <a:rPr lang="fr-FR" sz="1400" b="1" dirty="0">
                <a:latin typeface="Bahnschrift Light SemiCondensed" panose="020B0502040204020203" pitchFamily="34" charset="0"/>
              </a:rPr>
              <a:t>la charte du bon usage des moyens informatiques</a:t>
            </a:r>
            <a:endParaRPr lang="fr-FR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6EC7A67-50E4-4C7A-87E8-C176404D173F}"/>
              </a:ext>
            </a:extLst>
          </p:cNvPr>
          <p:cNvSpPr txBox="1"/>
          <p:nvPr/>
        </p:nvSpPr>
        <p:spPr>
          <a:xfrm>
            <a:off x="969018" y="7151064"/>
            <a:ext cx="22193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vérifie, corrige et valide ou non la </a:t>
            </a:r>
            <a:r>
              <a:rPr lang="fr-FR" sz="1400" b="1" dirty="0">
                <a:latin typeface="Bahnschrift Light SemiCondensed" panose="020B0502040204020203" pitchFamily="34" charset="0"/>
              </a:rPr>
              <a:t>Convention Individuelle de formation</a:t>
            </a:r>
            <a:r>
              <a:rPr lang="fr-FR" sz="1400" dirty="0">
                <a:latin typeface="Bahnschrift Light SemiCondensed" panose="020B0502040204020203" pitchFamily="34" charset="0"/>
              </a:rPr>
              <a:t>.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7BEEF324-69A1-4EC3-A383-442EB5A2233F}"/>
              </a:ext>
            </a:extLst>
          </p:cNvPr>
          <p:cNvSpPr txBox="1"/>
          <p:nvPr/>
        </p:nvSpPr>
        <p:spPr>
          <a:xfrm>
            <a:off x="2906861" y="8006125"/>
            <a:ext cx="36770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J’émets un avis sur la </a:t>
            </a:r>
            <a:r>
              <a:rPr lang="fr-FR" sz="1400" b="1" dirty="0">
                <a:latin typeface="Bahnschrift Light SemiCondensed" panose="020B0502040204020203" pitchFamily="34" charset="0"/>
              </a:rPr>
              <a:t>qualité du projet </a:t>
            </a:r>
            <a:r>
              <a:rPr lang="fr-FR" sz="1400" dirty="0">
                <a:latin typeface="Bahnschrift Light SemiCondensed" panose="020B0502040204020203" pitchFamily="34" charset="0"/>
              </a:rPr>
              <a:t>et les </a:t>
            </a:r>
            <a:r>
              <a:rPr lang="fr-FR" sz="1400" b="1" dirty="0">
                <a:latin typeface="Bahnschrift Light SemiCondensed" panose="020B0502040204020203" pitchFamily="34" charset="0"/>
              </a:rPr>
              <a:t>conditions de sa réalisation. </a:t>
            </a:r>
          </a:p>
          <a:p>
            <a:r>
              <a:rPr lang="fr-FR" sz="1400" dirty="0">
                <a:latin typeface="Bahnschrift Light SemiCondensed" panose="020B0502040204020203" pitchFamily="34" charset="0"/>
              </a:rPr>
              <a:t>En cas d’avis défavorable, je motive ma décision dans le champ « Avis circonstancié ».</a:t>
            </a:r>
          </a:p>
          <a:p>
            <a:endParaRPr lang="fr-FR" sz="1400" b="1" dirty="0">
              <a:latin typeface="Bahnschrift Light SemiCondensed" panose="020B0502040204020203" pitchFamily="34" charset="0"/>
            </a:endParaRP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9DA507A3-6DB2-4475-B33B-7A32A5C68356}"/>
              </a:ext>
            </a:extLst>
          </p:cNvPr>
          <p:cNvSpPr txBox="1"/>
          <p:nvPr/>
        </p:nvSpPr>
        <p:spPr>
          <a:xfrm>
            <a:off x="1882737" y="410134"/>
            <a:ext cx="4922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/>
            </a:lvl1pPr>
          </a:lstStyle>
          <a:p>
            <a:r>
              <a:rPr lang="fr-FR" sz="2000" b="0" dirty="0">
                <a:latin typeface="Bahnschrift" panose="020B0502040204020203" pitchFamily="34" charset="0"/>
              </a:rPr>
              <a:t>Fiche pratique d’inscription en 1ère année de doctorat à l’Université de Poitiers 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3F7EC138-18CE-4453-93C9-5CA9BFA3A43B}"/>
              </a:ext>
            </a:extLst>
          </p:cNvPr>
          <p:cNvSpPr txBox="1"/>
          <p:nvPr/>
        </p:nvSpPr>
        <p:spPr>
          <a:xfrm>
            <a:off x="2268894" y="1443248"/>
            <a:ext cx="3869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rgbClr val="B00000"/>
                </a:solidFill>
                <a:latin typeface="Fredoka One" panose="02000000000000000000" pitchFamily="2" charset="0"/>
              </a:defRPr>
            </a:lvl1pPr>
          </a:lstStyle>
          <a:p>
            <a:pPr algn="ctr"/>
            <a:r>
              <a:rPr lang="fr-FR" sz="1400" b="1" dirty="0">
                <a:solidFill>
                  <a:schemeClr val="tx1"/>
                </a:solidFill>
                <a:latin typeface="Bahnschrift" panose="020B0502040204020203" pitchFamily="34" charset="0"/>
              </a:rPr>
              <a:t>En tant que </a:t>
            </a:r>
            <a:r>
              <a:rPr lang="fr-FR" sz="1400" b="1" dirty="0" err="1">
                <a:solidFill>
                  <a:schemeClr val="tx1"/>
                </a:solidFill>
                <a:latin typeface="Bahnschrift" panose="020B0502040204020203" pitchFamily="34" charset="0"/>
              </a:rPr>
              <a:t>Directeur.rice</a:t>
            </a:r>
            <a:r>
              <a:rPr lang="fr-FR" sz="1400" b="1" dirty="0">
                <a:solidFill>
                  <a:schemeClr val="tx1"/>
                </a:solidFill>
                <a:latin typeface="Bahnschrift" panose="020B0502040204020203" pitchFamily="34" charset="0"/>
              </a:rPr>
              <a:t> de thèse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120E23B3-68D8-4C3E-B017-3A17ADFA36AB}"/>
              </a:ext>
            </a:extLst>
          </p:cNvPr>
          <p:cNvSpPr txBox="1"/>
          <p:nvPr/>
        </p:nvSpPr>
        <p:spPr>
          <a:xfrm>
            <a:off x="3198181" y="9034665"/>
            <a:ext cx="26043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85725" algn="l"/>
              </a:tabLst>
            </a:pPr>
            <a:r>
              <a:rPr lang="fr-FR" sz="1200" dirty="0">
                <a:latin typeface="Bahnschrift Light SemiCondensed" panose="020B0502040204020203" pitchFamily="34" charset="0"/>
              </a:rPr>
              <a:t>Un mail est automatiquement envoyé à la Direction de mon Unité de Recherche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85FA799E-1D30-461A-96F4-DE8AEDC514C9}"/>
              </a:ext>
            </a:extLst>
          </p:cNvPr>
          <p:cNvSpPr txBox="1"/>
          <p:nvPr/>
        </p:nvSpPr>
        <p:spPr>
          <a:xfrm>
            <a:off x="527045" y="2865240"/>
            <a:ext cx="326506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  <a:defRPr sz="1200">
                <a:latin typeface="Bahnschrift Light SemiCondensed" panose="020B0502040204020203" pitchFamily="34" charset="0"/>
              </a:defRPr>
            </a:lvl1pPr>
          </a:lstStyle>
          <a:p>
            <a:pPr marL="0" indent="0">
              <a:buNone/>
            </a:pPr>
            <a:r>
              <a:rPr lang="fr-FR" dirty="0"/>
              <a:t>Pour obtenir l’accès à mon compte, je saisis </a:t>
            </a:r>
            <a:r>
              <a:rPr lang="fr-FR" b="1" dirty="0"/>
              <a:t>mon adresse mail professionnel</a:t>
            </a:r>
            <a:r>
              <a:rPr lang="fr-FR" dirty="0"/>
              <a:t> dans la rubrique </a:t>
            </a:r>
            <a:r>
              <a:rPr lang="fr-FR" u="sng" dirty="0">
                <a:hlinkClick r:id="rId4"/>
              </a:rPr>
              <a:t>« j’ai oublié mon mot de passe ». </a:t>
            </a:r>
            <a:r>
              <a:rPr lang="fr-FR" dirty="0"/>
              <a:t>Si je ne reçois pas de mail de réinitialisation de mot de passe, je contacte mon école doctorale.</a:t>
            </a:r>
          </a:p>
        </p:txBody>
      </p:sp>
      <p:sp>
        <p:nvSpPr>
          <p:cNvPr id="55" name="Forme libre : forme 54">
            <a:extLst>
              <a:ext uri="{FF2B5EF4-FFF2-40B4-BE49-F238E27FC236}">
                <a16:creationId xmlns:a16="http://schemas.microsoft.com/office/drawing/2014/main" id="{2A251CD7-7E4A-4542-AFD0-D53D28C83673}"/>
              </a:ext>
            </a:extLst>
          </p:cNvPr>
          <p:cNvSpPr/>
          <p:nvPr/>
        </p:nvSpPr>
        <p:spPr>
          <a:xfrm rot="4302327">
            <a:off x="5655212" y="8424225"/>
            <a:ext cx="2135906" cy="2589950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FFD9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50" name="Picture 2" descr="e-mail ">
            <a:extLst>
              <a:ext uri="{FF2B5EF4-FFF2-40B4-BE49-F238E27FC236}">
                <a16:creationId xmlns:a16="http://schemas.microsoft.com/office/drawing/2014/main" id="{4187896E-9C64-4542-8355-96D9CE74E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294" y="8778328"/>
            <a:ext cx="437206" cy="437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4" descr="compte d'utilisateur">
            <a:extLst>
              <a:ext uri="{FF2B5EF4-FFF2-40B4-BE49-F238E27FC236}">
                <a16:creationId xmlns:a16="http://schemas.microsoft.com/office/drawing/2014/main" id="{07B97B6F-A433-4E61-836B-60C2E94DE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8" y="3069709"/>
            <a:ext cx="487537" cy="48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Groupe 24">
            <a:extLst>
              <a:ext uri="{FF2B5EF4-FFF2-40B4-BE49-F238E27FC236}">
                <a16:creationId xmlns:a16="http://schemas.microsoft.com/office/drawing/2014/main" id="{BACD9FA0-F627-4ED2-8B4F-A4C810D85C46}"/>
              </a:ext>
            </a:extLst>
          </p:cNvPr>
          <p:cNvGrpSpPr/>
          <p:nvPr/>
        </p:nvGrpSpPr>
        <p:grpSpPr>
          <a:xfrm>
            <a:off x="1823491" y="1183244"/>
            <a:ext cx="925259" cy="873999"/>
            <a:chOff x="1576642" y="1229183"/>
            <a:chExt cx="925259" cy="873999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5EBDF98A-1D3A-47C5-8D79-14072B5C1369}"/>
                </a:ext>
              </a:extLst>
            </p:cNvPr>
            <p:cNvGrpSpPr/>
            <p:nvPr/>
          </p:nvGrpSpPr>
          <p:grpSpPr>
            <a:xfrm>
              <a:off x="1576642" y="1363819"/>
              <a:ext cx="925259" cy="739363"/>
              <a:chOff x="4900375" y="1745000"/>
              <a:chExt cx="1132196" cy="922137"/>
            </a:xfrm>
          </p:grpSpPr>
          <p:pic>
            <p:nvPicPr>
              <p:cNvPr id="65" name="Picture 4" descr="Étudiant">
                <a:extLst>
                  <a:ext uri="{FF2B5EF4-FFF2-40B4-BE49-F238E27FC236}">
                    <a16:creationId xmlns:a16="http://schemas.microsoft.com/office/drawing/2014/main" id="{99513BDB-CFFD-407C-AAAD-FDDF7D25AE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00375" y="1745000"/>
                <a:ext cx="539068" cy="53906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6" name="Picture 4" descr="professeur ">
                <a:extLst>
                  <a:ext uri="{FF2B5EF4-FFF2-40B4-BE49-F238E27FC236}">
                    <a16:creationId xmlns:a16="http://schemas.microsoft.com/office/drawing/2014/main" id="{8F3E4DB8-BC61-4C44-98A2-17DADCF9391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93503" y="1939120"/>
                <a:ext cx="539068" cy="53906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8" name="Picture 6" descr="flèche vers le bas">
                <a:extLst>
                  <a:ext uri="{FF2B5EF4-FFF2-40B4-BE49-F238E27FC236}">
                    <a16:creationId xmlns:a16="http://schemas.microsoft.com/office/drawing/2014/main" id="{8528059E-D6D0-45DD-A965-117838396F6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8798104">
                <a:off x="5163124" y="2279958"/>
                <a:ext cx="387179" cy="38717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69" name="Picture 8" descr="flèche droite">
              <a:extLst>
                <a:ext uri="{FF2B5EF4-FFF2-40B4-BE49-F238E27FC236}">
                  <a16:creationId xmlns:a16="http://schemas.microsoft.com/office/drawing/2014/main" id="{A5A6EAB9-F44A-4033-87CF-7AAD2C49AD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517305" flipV="1">
              <a:off x="1918949" y="1229183"/>
              <a:ext cx="320737" cy="3207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0" name="Forme libre : forme 39">
            <a:extLst>
              <a:ext uri="{FF2B5EF4-FFF2-40B4-BE49-F238E27FC236}">
                <a16:creationId xmlns:a16="http://schemas.microsoft.com/office/drawing/2014/main" id="{60DC3988-704C-4B22-A3FE-38EF5032A1A5}"/>
              </a:ext>
            </a:extLst>
          </p:cNvPr>
          <p:cNvSpPr/>
          <p:nvPr/>
        </p:nvSpPr>
        <p:spPr>
          <a:xfrm>
            <a:off x="3116911" y="6048844"/>
            <a:ext cx="644056" cy="500933"/>
          </a:xfrm>
          <a:custGeom>
            <a:avLst/>
            <a:gdLst>
              <a:gd name="connsiteX0" fmla="*/ 0 w 644056"/>
              <a:gd name="connsiteY0" fmla="*/ 0 h 500933"/>
              <a:gd name="connsiteX1" fmla="*/ 39757 w 644056"/>
              <a:gd name="connsiteY1" fmla="*/ 151075 h 500933"/>
              <a:gd name="connsiteX2" fmla="*/ 95416 w 644056"/>
              <a:gd name="connsiteY2" fmla="*/ 222637 h 500933"/>
              <a:gd name="connsiteX3" fmla="*/ 166978 w 644056"/>
              <a:gd name="connsiteY3" fmla="*/ 286247 h 500933"/>
              <a:gd name="connsiteX4" fmla="*/ 206734 w 644056"/>
              <a:gd name="connsiteY4" fmla="*/ 302150 h 500933"/>
              <a:gd name="connsiteX5" fmla="*/ 278296 w 644056"/>
              <a:gd name="connsiteY5" fmla="*/ 310101 h 500933"/>
              <a:gd name="connsiteX6" fmla="*/ 540689 w 644056"/>
              <a:gd name="connsiteY6" fmla="*/ 318053 h 500933"/>
              <a:gd name="connsiteX7" fmla="*/ 580446 w 644056"/>
              <a:gd name="connsiteY7" fmla="*/ 357809 h 500933"/>
              <a:gd name="connsiteX8" fmla="*/ 620202 w 644056"/>
              <a:gd name="connsiteY8" fmla="*/ 421419 h 500933"/>
              <a:gd name="connsiteX9" fmla="*/ 628153 w 644056"/>
              <a:gd name="connsiteY9" fmla="*/ 453225 h 500933"/>
              <a:gd name="connsiteX10" fmla="*/ 644056 w 644056"/>
              <a:gd name="connsiteY10" fmla="*/ 500933 h 500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4056" h="500933">
                <a:moveTo>
                  <a:pt x="0" y="0"/>
                </a:moveTo>
                <a:cubicBezTo>
                  <a:pt x="9489" y="56933"/>
                  <a:pt x="9294" y="102334"/>
                  <a:pt x="39757" y="151075"/>
                </a:cubicBezTo>
                <a:cubicBezTo>
                  <a:pt x="55773" y="176701"/>
                  <a:pt x="74704" y="200631"/>
                  <a:pt x="95416" y="222637"/>
                </a:cubicBezTo>
                <a:cubicBezTo>
                  <a:pt x="117290" y="245878"/>
                  <a:pt x="141007" y="267697"/>
                  <a:pt x="166978" y="286247"/>
                </a:cubicBezTo>
                <a:cubicBezTo>
                  <a:pt x="178592" y="294543"/>
                  <a:pt x="192778" y="299159"/>
                  <a:pt x="206734" y="302150"/>
                </a:cubicBezTo>
                <a:cubicBezTo>
                  <a:pt x="230202" y="307179"/>
                  <a:pt x="254322" y="308959"/>
                  <a:pt x="278296" y="310101"/>
                </a:cubicBezTo>
                <a:cubicBezTo>
                  <a:pt x="365701" y="314263"/>
                  <a:pt x="453225" y="315402"/>
                  <a:pt x="540689" y="318053"/>
                </a:cubicBezTo>
                <a:cubicBezTo>
                  <a:pt x="553941" y="331305"/>
                  <a:pt x="568105" y="343705"/>
                  <a:pt x="580446" y="357809"/>
                </a:cubicBezTo>
                <a:cubicBezTo>
                  <a:pt x="588229" y="366704"/>
                  <a:pt x="618424" y="418456"/>
                  <a:pt x="620202" y="421419"/>
                </a:cubicBezTo>
                <a:cubicBezTo>
                  <a:pt x="622852" y="432021"/>
                  <a:pt x="625013" y="442758"/>
                  <a:pt x="628153" y="453225"/>
                </a:cubicBezTo>
                <a:cubicBezTo>
                  <a:pt x="632970" y="469281"/>
                  <a:pt x="644056" y="500933"/>
                  <a:pt x="644056" y="500933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Forme libre : forme 40">
            <a:extLst>
              <a:ext uri="{FF2B5EF4-FFF2-40B4-BE49-F238E27FC236}">
                <a16:creationId xmlns:a16="http://schemas.microsoft.com/office/drawing/2014/main" id="{1AEF0472-B2F8-4BAB-9008-39DA661D6094}"/>
              </a:ext>
            </a:extLst>
          </p:cNvPr>
          <p:cNvSpPr/>
          <p:nvPr/>
        </p:nvSpPr>
        <p:spPr>
          <a:xfrm>
            <a:off x="2949934" y="6818417"/>
            <a:ext cx="739471" cy="431074"/>
          </a:xfrm>
          <a:custGeom>
            <a:avLst/>
            <a:gdLst>
              <a:gd name="connsiteX0" fmla="*/ 739471 w 739471"/>
              <a:gd name="connsiteY0" fmla="*/ 128925 h 431074"/>
              <a:gd name="connsiteX1" fmla="*/ 333955 w 739471"/>
              <a:gd name="connsiteY1" fmla="*/ 144827 h 431074"/>
              <a:gd name="connsiteX2" fmla="*/ 302149 w 739471"/>
              <a:gd name="connsiteY2" fmla="*/ 105071 h 431074"/>
              <a:gd name="connsiteX3" fmla="*/ 318052 w 739471"/>
              <a:gd name="connsiteY3" fmla="*/ 25558 h 431074"/>
              <a:gd name="connsiteX4" fmla="*/ 461176 w 739471"/>
              <a:gd name="connsiteY4" fmla="*/ 113022 h 431074"/>
              <a:gd name="connsiteX5" fmla="*/ 413468 w 739471"/>
              <a:gd name="connsiteY5" fmla="*/ 224340 h 431074"/>
              <a:gd name="connsiteX6" fmla="*/ 341906 w 739471"/>
              <a:gd name="connsiteY6" fmla="*/ 272048 h 431074"/>
              <a:gd name="connsiteX7" fmla="*/ 246490 w 739471"/>
              <a:gd name="connsiteY7" fmla="*/ 319756 h 431074"/>
              <a:gd name="connsiteX8" fmla="*/ 127221 w 739471"/>
              <a:gd name="connsiteY8" fmla="*/ 367464 h 431074"/>
              <a:gd name="connsiteX9" fmla="*/ 79513 w 739471"/>
              <a:gd name="connsiteY9" fmla="*/ 375415 h 431074"/>
              <a:gd name="connsiteX10" fmla="*/ 39756 w 739471"/>
              <a:gd name="connsiteY10" fmla="*/ 391318 h 431074"/>
              <a:gd name="connsiteX11" fmla="*/ 15903 w 739471"/>
              <a:gd name="connsiteY11" fmla="*/ 415172 h 431074"/>
              <a:gd name="connsiteX12" fmla="*/ 0 w 739471"/>
              <a:gd name="connsiteY12" fmla="*/ 431074 h 431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9471" h="431074">
                <a:moveTo>
                  <a:pt x="739471" y="128925"/>
                </a:moveTo>
                <a:cubicBezTo>
                  <a:pt x="534957" y="186189"/>
                  <a:pt x="545190" y="215238"/>
                  <a:pt x="333955" y="144827"/>
                </a:cubicBezTo>
                <a:cubicBezTo>
                  <a:pt x="317855" y="139460"/>
                  <a:pt x="312751" y="118323"/>
                  <a:pt x="302149" y="105071"/>
                </a:cubicBezTo>
                <a:cubicBezTo>
                  <a:pt x="307450" y="78567"/>
                  <a:pt x="293876" y="37646"/>
                  <a:pt x="318052" y="25558"/>
                </a:cubicBezTo>
                <a:cubicBezTo>
                  <a:pt x="456479" y="-43656"/>
                  <a:pt x="446972" y="42004"/>
                  <a:pt x="461176" y="113022"/>
                </a:cubicBezTo>
                <a:cubicBezTo>
                  <a:pt x="445273" y="150128"/>
                  <a:pt x="437690" y="192044"/>
                  <a:pt x="413468" y="224340"/>
                </a:cubicBezTo>
                <a:cubicBezTo>
                  <a:pt x="396267" y="247275"/>
                  <a:pt x="366217" y="256854"/>
                  <a:pt x="341906" y="272048"/>
                </a:cubicBezTo>
                <a:cubicBezTo>
                  <a:pt x="279438" y="311091"/>
                  <a:pt x="302358" y="295813"/>
                  <a:pt x="246490" y="319756"/>
                </a:cubicBezTo>
                <a:cubicBezTo>
                  <a:pt x="204558" y="337727"/>
                  <a:pt x="170829" y="356562"/>
                  <a:pt x="127221" y="367464"/>
                </a:cubicBezTo>
                <a:cubicBezTo>
                  <a:pt x="111580" y="371374"/>
                  <a:pt x="95416" y="372765"/>
                  <a:pt x="79513" y="375415"/>
                </a:cubicBezTo>
                <a:cubicBezTo>
                  <a:pt x="66261" y="380716"/>
                  <a:pt x="51860" y="383753"/>
                  <a:pt x="39756" y="391318"/>
                </a:cubicBezTo>
                <a:cubicBezTo>
                  <a:pt x="30221" y="397278"/>
                  <a:pt x="23854" y="407221"/>
                  <a:pt x="15903" y="415172"/>
                </a:cubicBezTo>
                <a:lnTo>
                  <a:pt x="0" y="431074"/>
                </a:ln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Forme libre : forme 41">
            <a:extLst>
              <a:ext uri="{FF2B5EF4-FFF2-40B4-BE49-F238E27FC236}">
                <a16:creationId xmlns:a16="http://schemas.microsoft.com/office/drawing/2014/main" id="{0733E60C-12ED-42A2-9809-DCFECC010A3F}"/>
              </a:ext>
            </a:extLst>
          </p:cNvPr>
          <p:cNvSpPr/>
          <p:nvPr/>
        </p:nvSpPr>
        <p:spPr>
          <a:xfrm>
            <a:off x="1514515" y="7894808"/>
            <a:ext cx="885002" cy="791188"/>
          </a:xfrm>
          <a:custGeom>
            <a:avLst/>
            <a:gdLst>
              <a:gd name="connsiteX0" fmla="*/ 0 w 1304014"/>
              <a:gd name="connsiteY0" fmla="*/ 0 h 1153935"/>
              <a:gd name="connsiteX1" fmla="*/ 7952 w 1304014"/>
              <a:gd name="connsiteY1" fmla="*/ 39756 h 1153935"/>
              <a:gd name="connsiteX2" fmla="*/ 23854 w 1304014"/>
              <a:gd name="connsiteY2" fmla="*/ 286247 h 1153935"/>
              <a:gd name="connsiteX3" fmla="*/ 79513 w 1304014"/>
              <a:gd name="connsiteY3" fmla="*/ 453224 h 1153935"/>
              <a:gd name="connsiteX4" fmla="*/ 159026 w 1304014"/>
              <a:gd name="connsiteY4" fmla="*/ 596347 h 1153935"/>
              <a:gd name="connsiteX5" fmla="*/ 453225 w 1304014"/>
              <a:gd name="connsiteY5" fmla="*/ 938254 h 1153935"/>
              <a:gd name="connsiteX6" fmla="*/ 755374 w 1304014"/>
              <a:gd name="connsiteY6" fmla="*/ 1105231 h 1153935"/>
              <a:gd name="connsiteX7" fmla="*/ 866693 w 1304014"/>
              <a:gd name="connsiteY7" fmla="*/ 1129085 h 1153935"/>
              <a:gd name="connsiteX8" fmla="*/ 993913 w 1304014"/>
              <a:gd name="connsiteY8" fmla="*/ 1144987 h 1153935"/>
              <a:gd name="connsiteX9" fmla="*/ 1041621 w 1304014"/>
              <a:gd name="connsiteY9" fmla="*/ 1152939 h 1153935"/>
              <a:gd name="connsiteX10" fmla="*/ 1304014 w 1304014"/>
              <a:gd name="connsiteY10" fmla="*/ 1152939 h 1153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04014" h="1153935">
                <a:moveTo>
                  <a:pt x="0" y="0"/>
                </a:moveTo>
                <a:cubicBezTo>
                  <a:pt x="2651" y="13252"/>
                  <a:pt x="6830" y="26288"/>
                  <a:pt x="7952" y="39756"/>
                </a:cubicBezTo>
                <a:cubicBezTo>
                  <a:pt x="14790" y="121806"/>
                  <a:pt x="-2182" y="208138"/>
                  <a:pt x="23854" y="286247"/>
                </a:cubicBezTo>
                <a:cubicBezTo>
                  <a:pt x="42407" y="341906"/>
                  <a:pt x="51020" y="401937"/>
                  <a:pt x="79513" y="453224"/>
                </a:cubicBezTo>
                <a:cubicBezTo>
                  <a:pt x="106017" y="500932"/>
                  <a:pt x="128065" y="551404"/>
                  <a:pt x="159026" y="596347"/>
                </a:cubicBezTo>
                <a:cubicBezTo>
                  <a:pt x="223651" y="690158"/>
                  <a:pt x="353963" y="858204"/>
                  <a:pt x="453225" y="938254"/>
                </a:cubicBezTo>
                <a:cubicBezTo>
                  <a:pt x="495892" y="972663"/>
                  <a:pt x="732431" y="1095930"/>
                  <a:pt x="755374" y="1105231"/>
                </a:cubicBezTo>
                <a:cubicBezTo>
                  <a:pt x="790543" y="1119489"/>
                  <a:pt x="829261" y="1122846"/>
                  <a:pt x="866693" y="1129085"/>
                </a:cubicBezTo>
                <a:cubicBezTo>
                  <a:pt x="908848" y="1136111"/>
                  <a:pt x="951568" y="1139213"/>
                  <a:pt x="993913" y="1144987"/>
                </a:cubicBezTo>
                <a:cubicBezTo>
                  <a:pt x="1009887" y="1147165"/>
                  <a:pt x="1025504" y="1152526"/>
                  <a:pt x="1041621" y="1152939"/>
                </a:cubicBezTo>
                <a:cubicBezTo>
                  <a:pt x="1129057" y="1155181"/>
                  <a:pt x="1216550" y="1152939"/>
                  <a:pt x="1304014" y="1152939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D0228420-A845-4278-8E9C-2FB4D1EBA480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19283" y="4757435"/>
            <a:ext cx="552526" cy="498180"/>
          </a:xfrm>
          <a:prstGeom prst="rect">
            <a:avLst/>
          </a:prstGeom>
        </p:spPr>
      </p:pic>
      <p:pic>
        <p:nvPicPr>
          <p:cNvPr id="58" name="Image 57">
            <a:extLst>
              <a:ext uri="{FF2B5EF4-FFF2-40B4-BE49-F238E27FC236}">
                <a16:creationId xmlns:a16="http://schemas.microsoft.com/office/drawing/2014/main" id="{4E3D7FBC-936D-4E28-8681-FAC3CA99AE1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19624186" flipV="1">
            <a:off x="5960528" y="5230590"/>
            <a:ext cx="458561" cy="360000"/>
          </a:xfrm>
          <a:prstGeom prst="rect">
            <a:avLst/>
          </a:prstGeom>
        </p:spPr>
      </p:pic>
      <p:sp>
        <p:nvSpPr>
          <p:cNvPr id="53" name="ZoneTexte 52">
            <a:extLst>
              <a:ext uri="{FF2B5EF4-FFF2-40B4-BE49-F238E27FC236}">
                <a16:creationId xmlns:a16="http://schemas.microsoft.com/office/drawing/2014/main" id="{E6D14631-77A5-42FB-98B9-8BD83CDEA395}"/>
              </a:ext>
            </a:extLst>
          </p:cNvPr>
          <p:cNvSpPr txBox="1"/>
          <p:nvPr/>
        </p:nvSpPr>
        <p:spPr>
          <a:xfrm>
            <a:off x="4607482" y="2388957"/>
            <a:ext cx="243205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Dans la section « A Faire » de mon tableau de bord, je clique sur « </a:t>
            </a:r>
            <a:r>
              <a:rPr lang="fr-FR" sz="1400" b="1" dirty="0">
                <a:latin typeface="Bahnschrift Light SemiCondensed" panose="020B0502040204020203" pitchFamily="34" charset="0"/>
              </a:rPr>
              <a:t>je signe la charte du doctorat </a:t>
            </a:r>
            <a:r>
              <a:rPr lang="fr-FR" sz="1400" dirty="0">
                <a:latin typeface="Bahnschrift Light SemiCondensed" panose="020B0502040204020203" pitchFamily="34" charset="0"/>
              </a:rPr>
              <a:t>». </a:t>
            </a:r>
          </a:p>
        </p:txBody>
      </p: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444AD116-E7FA-46F2-9F78-277605DFF384}"/>
              </a:ext>
            </a:extLst>
          </p:cNvPr>
          <p:cNvGrpSpPr/>
          <p:nvPr/>
        </p:nvGrpSpPr>
        <p:grpSpPr>
          <a:xfrm>
            <a:off x="3994345" y="2157354"/>
            <a:ext cx="793920" cy="707886"/>
            <a:chOff x="4075166" y="3412017"/>
            <a:chExt cx="841653" cy="723082"/>
          </a:xfrm>
        </p:grpSpPr>
        <p:sp>
          <p:nvSpPr>
            <p:cNvPr id="57" name="Forme libre : forme 56">
              <a:extLst>
                <a:ext uri="{FF2B5EF4-FFF2-40B4-BE49-F238E27FC236}">
                  <a16:creationId xmlns:a16="http://schemas.microsoft.com/office/drawing/2014/main" id="{05EE51B0-2DEA-459D-AAD2-95774F82FBA1}"/>
                </a:ext>
              </a:extLst>
            </p:cNvPr>
            <p:cNvSpPr/>
            <p:nvPr/>
          </p:nvSpPr>
          <p:spPr>
            <a:xfrm>
              <a:off x="4203883" y="3590795"/>
              <a:ext cx="469578" cy="51770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B51BEC11-75A2-441C-A624-31EA13656C40}"/>
                </a:ext>
              </a:extLst>
            </p:cNvPr>
            <p:cNvSpPr txBox="1"/>
            <p:nvPr/>
          </p:nvSpPr>
          <p:spPr>
            <a:xfrm>
              <a:off x="4075166" y="3412017"/>
              <a:ext cx="841653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2.</a:t>
              </a:r>
            </a:p>
          </p:txBody>
        </p:sp>
      </p:grpSp>
      <p:sp>
        <p:nvSpPr>
          <p:cNvPr id="31" name="Forme libre : forme 30">
            <a:extLst>
              <a:ext uri="{FF2B5EF4-FFF2-40B4-BE49-F238E27FC236}">
                <a16:creationId xmlns:a16="http://schemas.microsoft.com/office/drawing/2014/main" id="{D80CB17C-3494-434E-8D2B-CC966678399D}"/>
              </a:ext>
            </a:extLst>
          </p:cNvPr>
          <p:cNvSpPr/>
          <p:nvPr/>
        </p:nvSpPr>
        <p:spPr>
          <a:xfrm>
            <a:off x="2526769" y="2488982"/>
            <a:ext cx="1435100" cy="292100"/>
          </a:xfrm>
          <a:custGeom>
            <a:avLst/>
            <a:gdLst>
              <a:gd name="connsiteX0" fmla="*/ 0 w 1435100"/>
              <a:gd name="connsiteY0" fmla="*/ 292100 h 292100"/>
              <a:gd name="connsiteX1" fmla="*/ 482600 w 1435100"/>
              <a:gd name="connsiteY1" fmla="*/ 279400 h 292100"/>
              <a:gd name="connsiteX2" fmla="*/ 673100 w 1435100"/>
              <a:gd name="connsiteY2" fmla="*/ 203200 h 292100"/>
              <a:gd name="connsiteX3" fmla="*/ 825500 w 1435100"/>
              <a:gd name="connsiteY3" fmla="*/ 127000 h 292100"/>
              <a:gd name="connsiteX4" fmla="*/ 889000 w 1435100"/>
              <a:gd name="connsiteY4" fmla="*/ 101600 h 292100"/>
              <a:gd name="connsiteX5" fmla="*/ 939800 w 1435100"/>
              <a:gd name="connsiteY5" fmla="*/ 63500 h 292100"/>
              <a:gd name="connsiteX6" fmla="*/ 1003300 w 1435100"/>
              <a:gd name="connsiteY6" fmla="*/ 50800 h 292100"/>
              <a:gd name="connsiteX7" fmla="*/ 1104900 w 1435100"/>
              <a:gd name="connsiteY7" fmla="*/ 25400 h 292100"/>
              <a:gd name="connsiteX8" fmla="*/ 1219200 w 1435100"/>
              <a:gd name="connsiteY8" fmla="*/ 12700 h 292100"/>
              <a:gd name="connsiteX9" fmla="*/ 1282700 w 1435100"/>
              <a:gd name="connsiteY9" fmla="*/ 0 h 292100"/>
              <a:gd name="connsiteX10" fmla="*/ 1397000 w 1435100"/>
              <a:gd name="connsiteY10" fmla="*/ 25400 h 292100"/>
              <a:gd name="connsiteX11" fmla="*/ 1435100 w 1435100"/>
              <a:gd name="connsiteY11" fmla="*/ 38100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35100" h="292100">
                <a:moveTo>
                  <a:pt x="0" y="292100"/>
                </a:moveTo>
                <a:cubicBezTo>
                  <a:pt x="160867" y="287867"/>
                  <a:pt x="322257" y="293046"/>
                  <a:pt x="482600" y="279400"/>
                </a:cubicBezTo>
                <a:cubicBezTo>
                  <a:pt x="557952" y="272987"/>
                  <a:pt x="607570" y="230504"/>
                  <a:pt x="673100" y="203200"/>
                </a:cubicBezTo>
                <a:cubicBezTo>
                  <a:pt x="927595" y="97160"/>
                  <a:pt x="556755" y="273588"/>
                  <a:pt x="825500" y="127000"/>
                </a:cubicBezTo>
                <a:cubicBezTo>
                  <a:pt x="845514" y="116084"/>
                  <a:pt x="869072" y="112671"/>
                  <a:pt x="889000" y="101600"/>
                </a:cubicBezTo>
                <a:cubicBezTo>
                  <a:pt x="907503" y="91321"/>
                  <a:pt x="920458" y="72097"/>
                  <a:pt x="939800" y="63500"/>
                </a:cubicBezTo>
                <a:cubicBezTo>
                  <a:pt x="959525" y="54733"/>
                  <a:pt x="982267" y="55654"/>
                  <a:pt x="1003300" y="50800"/>
                </a:cubicBezTo>
                <a:cubicBezTo>
                  <a:pt x="1037315" y="42950"/>
                  <a:pt x="1070522" y="31467"/>
                  <a:pt x="1104900" y="25400"/>
                </a:cubicBezTo>
                <a:cubicBezTo>
                  <a:pt x="1142651" y="18738"/>
                  <a:pt x="1181251" y="18121"/>
                  <a:pt x="1219200" y="12700"/>
                </a:cubicBezTo>
                <a:cubicBezTo>
                  <a:pt x="1240569" y="9647"/>
                  <a:pt x="1261533" y="4233"/>
                  <a:pt x="1282700" y="0"/>
                </a:cubicBezTo>
                <a:cubicBezTo>
                  <a:pt x="1326348" y="8730"/>
                  <a:pt x="1355151" y="13443"/>
                  <a:pt x="1397000" y="25400"/>
                </a:cubicBezTo>
                <a:cubicBezTo>
                  <a:pt x="1409872" y="29078"/>
                  <a:pt x="1435100" y="38100"/>
                  <a:pt x="1435100" y="3810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088F76FF-51E7-4974-91CC-CB479D2AE0EE}"/>
              </a:ext>
            </a:extLst>
          </p:cNvPr>
          <p:cNvSpPr txBox="1"/>
          <p:nvPr/>
        </p:nvSpPr>
        <p:spPr>
          <a:xfrm>
            <a:off x="4607483" y="3268076"/>
            <a:ext cx="24320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Puis je consulte les dossiers à traiter en cliquant sur « </a:t>
            </a:r>
            <a:r>
              <a:rPr lang="fr-FR" sz="1400" b="1" dirty="0">
                <a:latin typeface="Bahnschrift Light SemiCondensed" panose="020B0502040204020203" pitchFamily="34" charset="0"/>
              </a:rPr>
              <a:t>Direction de thèse – inscription : donner votre avis </a:t>
            </a:r>
            <a:r>
              <a:rPr lang="fr-FR" sz="1400" dirty="0">
                <a:latin typeface="Bahnschrift Light SemiCondensed" panose="020B0502040204020203" pitchFamily="34" charset="0"/>
              </a:rPr>
              <a:t>».</a:t>
            </a:r>
          </a:p>
        </p:txBody>
      </p:sp>
      <p:sp>
        <p:nvSpPr>
          <p:cNvPr id="34" name="Forme libre : forme 33">
            <a:extLst>
              <a:ext uri="{FF2B5EF4-FFF2-40B4-BE49-F238E27FC236}">
                <a16:creationId xmlns:a16="http://schemas.microsoft.com/office/drawing/2014/main" id="{4ABAA32D-DC31-4DF7-B565-68578FB4945D}"/>
              </a:ext>
            </a:extLst>
          </p:cNvPr>
          <p:cNvSpPr/>
          <p:nvPr/>
        </p:nvSpPr>
        <p:spPr>
          <a:xfrm>
            <a:off x="4140200" y="2832100"/>
            <a:ext cx="508351" cy="2108200"/>
          </a:xfrm>
          <a:custGeom>
            <a:avLst/>
            <a:gdLst>
              <a:gd name="connsiteX0" fmla="*/ 241300 w 508351"/>
              <a:gd name="connsiteY0" fmla="*/ 0 h 2108200"/>
              <a:gd name="connsiteX1" fmla="*/ 254000 w 508351"/>
              <a:gd name="connsiteY1" fmla="*/ 596900 h 2108200"/>
              <a:gd name="connsiteX2" fmla="*/ 241300 w 508351"/>
              <a:gd name="connsiteY2" fmla="*/ 660400 h 2108200"/>
              <a:gd name="connsiteX3" fmla="*/ 152400 w 508351"/>
              <a:gd name="connsiteY3" fmla="*/ 927100 h 2108200"/>
              <a:gd name="connsiteX4" fmla="*/ 190500 w 508351"/>
              <a:gd name="connsiteY4" fmla="*/ 1155700 h 2108200"/>
              <a:gd name="connsiteX5" fmla="*/ 431800 w 508351"/>
              <a:gd name="connsiteY5" fmla="*/ 1409700 h 2108200"/>
              <a:gd name="connsiteX6" fmla="*/ 482600 w 508351"/>
              <a:gd name="connsiteY6" fmla="*/ 1435100 h 2108200"/>
              <a:gd name="connsiteX7" fmla="*/ 508000 w 508351"/>
              <a:gd name="connsiteY7" fmla="*/ 1574800 h 2108200"/>
              <a:gd name="connsiteX8" fmla="*/ 457200 w 508351"/>
              <a:gd name="connsiteY8" fmla="*/ 1803400 h 2108200"/>
              <a:gd name="connsiteX9" fmla="*/ 317500 w 508351"/>
              <a:gd name="connsiteY9" fmla="*/ 1905000 h 2108200"/>
              <a:gd name="connsiteX10" fmla="*/ 254000 w 508351"/>
              <a:gd name="connsiteY10" fmla="*/ 1943100 h 2108200"/>
              <a:gd name="connsiteX11" fmla="*/ 203200 w 508351"/>
              <a:gd name="connsiteY11" fmla="*/ 1955800 h 2108200"/>
              <a:gd name="connsiteX12" fmla="*/ 12700 w 508351"/>
              <a:gd name="connsiteY12" fmla="*/ 2082800 h 2108200"/>
              <a:gd name="connsiteX13" fmla="*/ 0 w 508351"/>
              <a:gd name="connsiteY13" fmla="*/ 2108200 h 210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08351" h="2108200">
                <a:moveTo>
                  <a:pt x="241300" y="0"/>
                </a:moveTo>
                <a:cubicBezTo>
                  <a:pt x="331544" y="225610"/>
                  <a:pt x="276665" y="64266"/>
                  <a:pt x="254000" y="596900"/>
                </a:cubicBezTo>
                <a:cubicBezTo>
                  <a:pt x="253082" y="618466"/>
                  <a:pt x="248484" y="640045"/>
                  <a:pt x="241300" y="660400"/>
                </a:cubicBezTo>
                <a:cubicBezTo>
                  <a:pt x="142376" y="940685"/>
                  <a:pt x="204215" y="693932"/>
                  <a:pt x="152400" y="927100"/>
                </a:cubicBezTo>
                <a:cubicBezTo>
                  <a:pt x="165100" y="1003300"/>
                  <a:pt x="159318" y="1085022"/>
                  <a:pt x="190500" y="1155700"/>
                </a:cubicBezTo>
                <a:cubicBezTo>
                  <a:pt x="263554" y="1321290"/>
                  <a:pt x="309629" y="1343061"/>
                  <a:pt x="431800" y="1409700"/>
                </a:cubicBezTo>
                <a:cubicBezTo>
                  <a:pt x="448420" y="1418766"/>
                  <a:pt x="465667" y="1426633"/>
                  <a:pt x="482600" y="1435100"/>
                </a:cubicBezTo>
                <a:cubicBezTo>
                  <a:pt x="491067" y="1481667"/>
                  <a:pt x="511256" y="1527582"/>
                  <a:pt x="508000" y="1574800"/>
                </a:cubicBezTo>
                <a:cubicBezTo>
                  <a:pt x="502629" y="1652674"/>
                  <a:pt x="485645" y="1730708"/>
                  <a:pt x="457200" y="1803400"/>
                </a:cubicBezTo>
                <a:cubicBezTo>
                  <a:pt x="435845" y="1857973"/>
                  <a:pt x="361441" y="1881032"/>
                  <a:pt x="317500" y="1905000"/>
                </a:cubicBezTo>
                <a:cubicBezTo>
                  <a:pt x="295830" y="1916820"/>
                  <a:pt x="276557" y="1933075"/>
                  <a:pt x="254000" y="1943100"/>
                </a:cubicBezTo>
                <a:cubicBezTo>
                  <a:pt x="238050" y="1950189"/>
                  <a:pt x="219243" y="1948924"/>
                  <a:pt x="203200" y="1955800"/>
                </a:cubicBezTo>
                <a:cubicBezTo>
                  <a:pt x="98928" y="2000488"/>
                  <a:pt x="78360" y="2006197"/>
                  <a:pt x="12700" y="2082800"/>
                </a:cubicBezTo>
                <a:cubicBezTo>
                  <a:pt x="6540" y="2089987"/>
                  <a:pt x="4233" y="2099733"/>
                  <a:pt x="0" y="210820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944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rme libre : forme 50">
            <a:extLst>
              <a:ext uri="{FF2B5EF4-FFF2-40B4-BE49-F238E27FC236}">
                <a16:creationId xmlns:a16="http://schemas.microsoft.com/office/drawing/2014/main" id="{C03D69F3-ED57-4AC1-BB5E-9F6C69970A03}"/>
              </a:ext>
            </a:extLst>
          </p:cNvPr>
          <p:cNvSpPr/>
          <p:nvPr/>
        </p:nvSpPr>
        <p:spPr>
          <a:xfrm rot="21170569">
            <a:off x="628493" y="5533770"/>
            <a:ext cx="3387255" cy="732139"/>
          </a:xfrm>
          <a:custGeom>
            <a:avLst/>
            <a:gdLst>
              <a:gd name="connsiteX0" fmla="*/ 3387255 w 3387255"/>
              <a:gd name="connsiteY0" fmla="*/ 230588 h 604299"/>
              <a:gd name="connsiteX1" fmla="*/ 3355450 w 3387255"/>
              <a:gd name="connsiteY1" fmla="*/ 270344 h 604299"/>
              <a:gd name="connsiteX2" fmla="*/ 2973788 w 3387255"/>
              <a:gd name="connsiteY2" fmla="*/ 341906 h 604299"/>
              <a:gd name="connsiteX3" fmla="*/ 2282024 w 3387255"/>
              <a:gd name="connsiteY3" fmla="*/ 326003 h 604299"/>
              <a:gd name="connsiteX4" fmla="*/ 1701579 w 3387255"/>
              <a:gd name="connsiteY4" fmla="*/ 159026 h 604299"/>
              <a:gd name="connsiteX5" fmla="*/ 1311965 w 3387255"/>
              <a:gd name="connsiteY5" fmla="*/ 71561 h 604299"/>
              <a:gd name="connsiteX6" fmla="*/ 1105231 w 3387255"/>
              <a:gd name="connsiteY6" fmla="*/ 7951 h 604299"/>
              <a:gd name="connsiteX7" fmla="*/ 866692 w 3387255"/>
              <a:gd name="connsiteY7" fmla="*/ 0 h 604299"/>
              <a:gd name="connsiteX8" fmla="*/ 691763 w 3387255"/>
              <a:gd name="connsiteY8" fmla="*/ 7951 h 604299"/>
              <a:gd name="connsiteX9" fmla="*/ 413468 w 3387255"/>
              <a:gd name="connsiteY9" fmla="*/ 87464 h 604299"/>
              <a:gd name="connsiteX10" fmla="*/ 262393 w 3387255"/>
              <a:gd name="connsiteY10" fmla="*/ 206734 h 604299"/>
              <a:gd name="connsiteX11" fmla="*/ 127221 w 3387255"/>
              <a:gd name="connsiteY11" fmla="*/ 302149 h 604299"/>
              <a:gd name="connsiteX12" fmla="*/ 87464 w 3387255"/>
              <a:gd name="connsiteY12" fmla="*/ 333954 h 604299"/>
              <a:gd name="connsiteX13" fmla="*/ 55659 w 3387255"/>
              <a:gd name="connsiteY13" fmla="*/ 381662 h 604299"/>
              <a:gd name="connsiteX14" fmla="*/ 31805 w 3387255"/>
              <a:gd name="connsiteY14" fmla="*/ 461175 h 604299"/>
              <a:gd name="connsiteX15" fmla="*/ 23854 w 3387255"/>
              <a:gd name="connsiteY15" fmla="*/ 485029 h 604299"/>
              <a:gd name="connsiteX16" fmla="*/ 7951 w 3387255"/>
              <a:gd name="connsiteY16" fmla="*/ 508883 h 604299"/>
              <a:gd name="connsiteX17" fmla="*/ 0 w 3387255"/>
              <a:gd name="connsiteY17" fmla="*/ 604299 h 604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387255" h="604299">
                <a:moveTo>
                  <a:pt x="3387255" y="230588"/>
                </a:moveTo>
                <a:cubicBezTo>
                  <a:pt x="3376653" y="243840"/>
                  <a:pt x="3370878" y="263273"/>
                  <a:pt x="3355450" y="270344"/>
                </a:cubicBezTo>
                <a:cubicBezTo>
                  <a:pt x="3228861" y="328364"/>
                  <a:pt x="3111294" y="327173"/>
                  <a:pt x="2973788" y="341906"/>
                </a:cubicBezTo>
                <a:cubicBezTo>
                  <a:pt x="2743200" y="336605"/>
                  <a:pt x="2511741" y="346715"/>
                  <a:pt x="2282024" y="326003"/>
                </a:cubicBezTo>
                <a:cubicBezTo>
                  <a:pt x="2160910" y="315083"/>
                  <a:pt x="1808947" y="187411"/>
                  <a:pt x="1701579" y="159026"/>
                </a:cubicBezTo>
                <a:cubicBezTo>
                  <a:pt x="1572896" y="125006"/>
                  <a:pt x="1440993" y="104248"/>
                  <a:pt x="1311965" y="71561"/>
                </a:cubicBezTo>
                <a:cubicBezTo>
                  <a:pt x="1242073" y="53855"/>
                  <a:pt x="1176417" y="19392"/>
                  <a:pt x="1105231" y="7951"/>
                </a:cubicBezTo>
                <a:cubicBezTo>
                  <a:pt x="1026682" y="-4673"/>
                  <a:pt x="946205" y="2650"/>
                  <a:pt x="866692" y="0"/>
                </a:cubicBezTo>
                <a:cubicBezTo>
                  <a:pt x="808382" y="2650"/>
                  <a:pt x="749573" y="-116"/>
                  <a:pt x="691763" y="7951"/>
                </a:cubicBezTo>
                <a:cubicBezTo>
                  <a:pt x="579450" y="23623"/>
                  <a:pt x="514627" y="51336"/>
                  <a:pt x="413468" y="87464"/>
                </a:cubicBezTo>
                <a:cubicBezTo>
                  <a:pt x="363110" y="127221"/>
                  <a:pt x="313721" y="168238"/>
                  <a:pt x="262393" y="206734"/>
                </a:cubicBezTo>
                <a:cubicBezTo>
                  <a:pt x="218272" y="239825"/>
                  <a:pt x="171824" y="269710"/>
                  <a:pt x="127221" y="302149"/>
                </a:cubicBezTo>
                <a:cubicBezTo>
                  <a:pt x="113496" y="312131"/>
                  <a:pt x="98817" y="321339"/>
                  <a:pt x="87464" y="333954"/>
                </a:cubicBezTo>
                <a:cubicBezTo>
                  <a:pt x="74678" y="348160"/>
                  <a:pt x="64206" y="364567"/>
                  <a:pt x="55659" y="381662"/>
                </a:cubicBezTo>
                <a:cubicBezTo>
                  <a:pt x="43060" y="406859"/>
                  <a:pt x="39414" y="434541"/>
                  <a:pt x="31805" y="461175"/>
                </a:cubicBezTo>
                <a:cubicBezTo>
                  <a:pt x="29503" y="469234"/>
                  <a:pt x="27602" y="477532"/>
                  <a:pt x="23854" y="485029"/>
                </a:cubicBezTo>
                <a:cubicBezTo>
                  <a:pt x="19580" y="493576"/>
                  <a:pt x="9825" y="499512"/>
                  <a:pt x="7951" y="508883"/>
                </a:cubicBezTo>
                <a:cubicBezTo>
                  <a:pt x="1692" y="540179"/>
                  <a:pt x="2650" y="572494"/>
                  <a:pt x="0" y="604299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Forme libre : forme 55">
            <a:extLst>
              <a:ext uri="{FF2B5EF4-FFF2-40B4-BE49-F238E27FC236}">
                <a16:creationId xmlns:a16="http://schemas.microsoft.com/office/drawing/2014/main" id="{01985E43-57D8-4A44-B8A1-C73A89028825}"/>
              </a:ext>
            </a:extLst>
          </p:cNvPr>
          <p:cNvSpPr/>
          <p:nvPr/>
        </p:nvSpPr>
        <p:spPr>
          <a:xfrm rot="5612795">
            <a:off x="186359" y="-537858"/>
            <a:ext cx="1871090" cy="2595998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rgbClr val="D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A189047B-7834-4A78-B5BA-CF761FF0AC2C}"/>
              </a:ext>
            </a:extLst>
          </p:cNvPr>
          <p:cNvSpPr/>
          <p:nvPr/>
        </p:nvSpPr>
        <p:spPr>
          <a:xfrm>
            <a:off x="-728404" y="2631723"/>
            <a:ext cx="4630188" cy="1765692"/>
          </a:xfrm>
          <a:custGeom>
            <a:avLst/>
            <a:gdLst>
              <a:gd name="connsiteX0" fmla="*/ 3409441 w 4630188"/>
              <a:gd name="connsiteY0" fmla="*/ 228759 h 1666403"/>
              <a:gd name="connsiteX1" fmla="*/ 3589915 w 4630188"/>
              <a:gd name="connsiteY1" fmla="*/ 216728 h 1666403"/>
              <a:gd name="connsiteX2" fmla="*/ 4035083 w 4630188"/>
              <a:gd name="connsiteY2" fmla="*/ 216728 h 1666403"/>
              <a:gd name="connsiteX3" fmla="*/ 4359936 w 4630188"/>
              <a:gd name="connsiteY3" fmla="*/ 228759 h 1666403"/>
              <a:gd name="connsiteX4" fmla="*/ 4359936 w 4630188"/>
              <a:gd name="connsiteY4" fmla="*/ 601738 h 1666403"/>
              <a:gd name="connsiteX5" fmla="*/ 4588536 w 4630188"/>
              <a:gd name="connsiteY5" fmla="*/ 685959 h 1666403"/>
              <a:gd name="connsiteX6" fmla="*/ 4612599 w 4630188"/>
              <a:gd name="connsiteY6" fmla="*/ 986749 h 1666403"/>
              <a:gd name="connsiteX7" fmla="*/ 4396030 w 4630188"/>
              <a:gd name="connsiteY7" fmla="*/ 1119096 h 1666403"/>
              <a:gd name="connsiteX8" fmla="*/ 3686167 w 4630188"/>
              <a:gd name="connsiteY8" fmla="*/ 1119096 h 1666403"/>
              <a:gd name="connsiteX9" fmla="*/ 3072557 w 4630188"/>
              <a:gd name="connsiteY9" fmla="*/ 1275506 h 1666403"/>
              <a:gd name="connsiteX10" fmla="*/ 2567230 w 4630188"/>
              <a:gd name="connsiteY10" fmla="*/ 1203317 h 1666403"/>
              <a:gd name="connsiteX11" fmla="*/ 1905493 w 4630188"/>
              <a:gd name="connsiteY11" fmla="*/ 1275506 h 1666403"/>
              <a:gd name="connsiteX12" fmla="*/ 1135472 w 4630188"/>
              <a:gd name="connsiteY12" fmla="*/ 1167222 h 1666403"/>
              <a:gd name="connsiteX13" fmla="*/ 1039220 w 4630188"/>
              <a:gd name="connsiteY13" fmla="*/ 1540201 h 1666403"/>
              <a:gd name="connsiteX14" fmla="*/ 690304 w 4630188"/>
              <a:gd name="connsiteY14" fmla="*/ 1660517 h 1666403"/>
              <a:gd name="connsiteX15" fmla="*/ 209041 w 4630188"/>
              <a:gd name="connsiteY15" fmla="*/ 1383791 h 1666403"/>
              <a:gd name="connsiteX16" fmla="*/ 16536 w 4630188"/>
              <a:gd name="connsiteY16" fmla="*/ 541580 h 1666403"/>
              <a:gd name="connsiteX17" fmla="*/ 606083 w 4630188"/>
              <a:gd name="connsiteY17" fmla="*/ 192664 h 1666403"/>
              <a:gd name="connsiteX18" fmla="*/ 1063283 w 4630188"/>
              <a:gd name="connsiteY18" fmla="*/ 192664 h 1666403"/>
              <a:gd name="connsiteX19" fmla="*/ 1628767 w 4630188"/>
              <a:gd name="connsiteY19" fmla="*/ 159 h 1666403"/>
              <a:gd name="connsiteX20" fmla="*/ 1869399 w 4630188"/>
              <a:gd name="connsiteY20" fmla="*/ 228759 h 1666403"/>
              <a:gd name="connsiteX21" fmla="*/ 2470978 w 4630188"/>
              <a:gd name="connsiteY21" fmla="*/ 228759 h 1666403"/>
              <a:gd name="connsiteX22" fmla="*/ 3409441 w 4630188"/>
              <a:gd name="connsiteY22" fmla="*/ 228759 h 1666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630188" h="1666403">
                <a:moveTo>
                  <a:pt x="3409441" y="228759"/>
                </a:moveTo>
                <a:cubicBezTo>
                  <a:pt x="3447541" y="223746"/>
                  <a:pt x="3589915" y="216728"/>
                  <a:pt x="3589915" y="216728"/>
                </a:cubicBezTo>
                <a:cubicBezTo>
                  <a:pt x="3694189" y="214723"/>
                  <a:pt x="3906746" y="214723"/>
                  <a:pt x="4035083" y="216728"/>
                </a:cubicBezTo>
                <a:cubicBezTo>
                  <a:pt x="4163420" y="218733"/>
                  <a:pt x="4305794" y="164591"/>
                  <a:pt x="4359936" y="228759"/>
                </a:cubicBezTo>
                <a:cubicBezTo>
                  <a:pt x="4414078" y="292927"/>
                  <a:pt x="4321836" y="525538"/>
                  <a:pt x="4359936" y="601738"/>
                </a:cubicBezTo>
                <a:cubicBezTo>
                  <a:pt x="4398036" y="677938"/>
                  <a:pt x="4546426" y="621791"/>
                  <a:pt x="4588536" y="685959"/>
                </a:cubicBezTo>
                <a:cubicBezTo>
                  <a:pt x="4630647" y="750128"/>
                  <a:pt x="4644683" y="914560"/>
                  <a:pt x="4612599" y="986749"/>
                </a:cubicBezTo>
                <a:cubicBezTo>
                  <a:pt x="4580515" y="1058938"/>
                  <a:pt x="4550435" y="1097038"/>
                  <a:pt x="4396030" y="1119096"/>
                </a:cubicBezTo>
                <a:cubicBezTo>
                  <a:pt x="4241625" y="1141154"/>
                  <a:pt x="3906746" y="1093028"/>
                  <a:pt x="3686167" y="1119096"/>
                </a:cubicBezTo>
                <a:cubicBezTo>
                  <a:pt x="3465588" y="1145164"/>
                  <a:pt x="3259046" y="1261469"/>
                  <a:pt x="3072557" y="1275506"/>
                </a:cubicBezTo>
                <a:cubicBezTo>
                  <a:pt x="2886068" y="1289543"/>
                  <a:pt x="2761741" y="1203317"/>
                  <a:pt x="2567230" y="1203317"/>
                </a:cubicBezTo>
                <a:cubicBezTo>
                  <a:pt x="2372719" y="1203317"/>
                  <a:pt x="2144119" y="1281522"/>
                  <a:pt x="1905493" y="1275506"/>
                </a:cubicBezTo>
                <a:cubicBezTo>
                  <a:pt x="1666867" y="1269490"/>
                  <a:pt x="1279851" y="1123106"/>
                  <a:pt x="1135472" y="1167222"/>
                </a:cubicBezTo>
                <a:cubicBezTo>
                  <a:pt x="991093" y="1211338"/>
                  <a:pt x="1113415" y="1457985"/>
                  <a:pt x="1039220" y="1540201"/>
                </a:cubicBezTo>
                <a:cubicBezTo>
                  <a:pt x="965025" y="1622417"/>
                  <a:pt x="828667" y="1686585"/>
                  <a:pt x="690304" y="1660517"/>
                </a:cubicBezTo>
                <a:cubicBezTo>
                  <a:pt x="551941" y="1634449"/>
                  <a:pt x="321336" y="1570281"/>
                  <a:pt x="209041" y="1383791"/>
                </a:cubicBezTo>
                <a:cubicBezTo>
                  <a:pt x="96746" y="1197301"/>
                  <a:pt x="-49638" y="740101"/>
                  <a:pt x="16536" y="541580"/>
                </a:cubicBezTo>
                <a:cubicBezTo>
                  <a:pt x="82710" y="343059"/>
                  <a:pt x="431625" y="250817"/>
                  <a:pt x="606083" y="192664"/>
                </a:cubicBezTo>
                <a:cubicBezTo>
                  <a:pt x="780541" y="134511"/>
                  <a:pt x="892836" y="224748"/>
                  <a:pt x="1063283" y="192664"/>
                </a:cubicBezTo>
                <a:cubicBezTo>
                  <a:pt x="1233730" y="160580"/>
                  <a:pt x="1494414" y="-5857"/>
                  <a:pt x="1628767" y="159"/>
                </a:cubicBezTo>
                <a:cubicBezTo>
                  <a:pt x="1763120" y="6175"/>
                  <a:pt x="1729030" y="190659"/>
                  <a:pt x="1869399" y="228759"/>
                </a:cubicBezTo>
                <a:cubicBezTo>
                  <a:pt x="2009767" y="266859"/>
                  <a:pt x="2470978" y="228759"/>
                  <a:pt x="2470978" y="228759"/>
                </a:cubicBezTo>
                <a:lnTo>
                  <a:pt x="3409441" y="228759"/>
                </a:lnTo>
                <a:close/>
              </a:path>
            </a:pathLst>
          </a:custGeom>
          <a:solidFill>
            <a:srgbClr val="FFF7E1"/>
          </a:solidFill>
          <a:ln>
            <a:solidFill>
              <a:srgbClr val="FFF7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45" name="Forme libre : forme 1044">
            <a:extLst>
              <a:ext uri="{FF2B5EF4-FFF2-40B4-BE49-F238E27FC236}">
                <a16:creationId xmlns:a16="http://schemas.microsoft.com/office/drawing/2014/main" id="{7CB482F0-06B9-44D9-A815-D16A954ED0C6}"/>
              </a:ext>
            </a:extLst>
          </p:cNvPr>
          <p:cNvSpPr/>
          <p:nvPr/>
        </p:nvSpPr>
        <p:spPr>
          <a:xfrm>
            <a:off x="2616767" y="8546035"/>
            <a:ext cx="2842623" cy="715316"/>
          </a:xfrm>
          <a:custGeom>
            <a:avLst/>
            <a:gdLst>
              <a:gd name="connsiteX0" fmla="*/ 60300 w 2487286"/>
              <a:gd name="connsiteY0" fmla="*/ 351938 h 952171"/>
              <a:gd name="connsiteX1" fmla="*/ 389909 w 2487286"/>
              <a:gd name="connsiteY1" fmla="*/ 43594 h 952171"/>
              <a:gd name="connsiteX2" fmla="*/ 1346839 w 2487286"/>
              <a:gd name="connsiteY2" fmla="*/ 75492 h 952171"/>
              <a:gd name="connsiteX3" fmla="*/ 2027323 w 2487286"/>
              <a:gd name="connsiteY3" fmla="*/ 11696 h 952171"/>
              <a:gd name="connsiteX4" fmla="*/ 2484523 w 2487286"/>
              <a:gd name="connsiteY4" fmla="*/ 351938 h 952171"/>
              <a:gd name="connsiteX5" fmla="*/ 2186812 w 2487286"/>
              <a:gd name="connsiteY5" fmla="*/ 787873 h 952171"/>
              <a:gd name="connsiteX6" fmla="*/ 1559491 w 2487286"/>
              <a:gd name="connsiteY6" fmla="*/ 702813 h 952171"/>
              <a:gd name="connsiteX7" fmla="*/ 1070393 w 2487286"/>
              <a:gd name="connsiteY7" fmla="*/ 894199 h 952171"/>
              <a:gd name="connsiteX8" fmla="*/ 272951 w 2487286"/>
              <a:gd name="connsiteY8" fmla="*/ 936729 h 952171"/>
              <a:gd name="connsiteX9" fmla="*/ 17770 w 2487286"/>
              <a:gd name="connsiteY9" fmla="*/ 660282 h 952171"/>
              <a:gd name="connsiteX10" fmla="*/ 60300 w 2487286"/>
              <a:gd name="connsiteY10" fmla="*/ 351938 h 952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87286" h="952171">
                <a:moveTo>
                  <a:pt x="60300" y="351938"/>
                </a:moveTo>
                <a:cubicBezTo>
                  <a:pt x="122323" y="249157"/>
                  <a:pt x="175486" y="89668"/>
                  <a:pt x="389909" y="43594"/>
                </a:cubicBezTo>
                <a:cubicBezTo>
                  <a:pt x="604332" y="-2480"/>
                  <a:pt x="1073937" y="80808"/>
                  <a:pt x="1346839" y="75492"/>
                </a:cubicBezTo>
                <a:cubicBezTo>
                  <a:pt x="1619741" y="70176"/>
                  <a:pt x="1837709" y="-34378"/>
                  <a:pt x="2027323" y="11696"/>
                </a:cubicBezTo>
                <a:cubicBezTo>
                  <a:pt x="2216937" y="57770"/>
                  <a:pt x="2457942" y="222575"/>
                  <a:pt x="2484523" y="351938"/>
                </a:cubicBezTo>
                <a:cubicBezTo>
                  <a:pt x="2511104" y="481301"/>
                  <a:pt x="2340984" y="729394"/>
                  <a:pt x="2186812" y="787873"/>
                </a:cubicBezTo>
                <a:cubicBezTo>
                  <a:pt x="2032640" y="846352"/>
                  <a:pt x="1745561" y="685092"/>
                  <a:pt x="1559491" y="702813"/>
                </a:cubicBezTo>
                <a:cubicBezTo>
                  <a:pt x="1373421" y="720534"/>
                  <a:pt x="1284816" y="855213"/>
                  <a:pt x="1070393" y="894199"/>
                </a:cubicBezTo>
                <a:cubicBezTo>
                  <a:pt x="855970" y="933185"/>
                  <a:pt x="448388" y="975715"/>
                  <a:pt x="272951" y="936729"/>
                </a:cubicBezTo>
                <a:cubicBezTo>
                  <a:pt x="97514" y="897743"/>
                  <a:pt x="51440" y="755975"/>
                  <a:pt x="17770" y="660282"/>
                </a:cubicBezTo>
                <a:cubicBezTo>
                  <a:pt x="-15900" y="564589"/>
                  <a:pt x="-1723" y="454719"/>
                  <a:pt x="60300" y="35193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B83FC273-E084-480D-89A5-B5474F57A3A7}"/>
              </a:ext>
            </a:extLst>
          </p:cNvPr>
          <p:cNvGrpSpPr/>
          <p:nvPr/>
        </p:nvGrpSpPr>
        <p:grpSpPr>
          <a:xfrm>
            <a:off x="458375" y="2143287"/>
            <a:ext cx="639879" cy="707886"/>
            <a:chOff x="720687" y="2063740"/>
            <a:chExt cx="678352" cy="723081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28304891-AE91-401C-90F2-A48D700250DC}"/>
                </a:ext>
              </a:extLst>
            </p:cNvPr>
            <p:cNvSpPr/>
            <p:nvPr/>
          </p:nvSpPr>
          <p:spPr>
            <a:xfrm>
              <a:off x="793486" y="2234604"/>
              <a:ext cx="532756" cy="484722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410A9072-1A2F-4540-9B09-5ED81434BE8C}"/>
                </a:ext>
              </a:extLst>
            </p:cNvPr>
            <p:cNvSpPr txBox="1"/>
            <p:nvPr/>
          </p:nvSpPr>
          <p:spPr>
            <a:xfrm>
              <a:off x="720687" y="2063740"/>
              <a:ext cx="678352" cy="723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1.</a:t>
              </a: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2C6E0CA3-0444-4DBD-8A94-F1F1A39BAB1B}"/>
              </a:ext>
            </a:extLst>
          </p:cNvPr>
          <p:cNvGrpSpPr/>
          <p:nvPr/>
        </p:nvGrpSpPr>
        <p:grpSpPr>
          <a:xfrm>
            <a:off x="3694662" y="5305219"/>
            <a:ext cx="793920" cy="707886"/>
            <a:chOff x="4075166" y="3412017"/>
            <a:chExt cx="841653" cy="723082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8B631FAE-6036-444B-A675-71BFF8FB96D8}"/>
                </a:ext>
              </a:extLst>
            </p:cNvPr>
            <p:cNvSpPr/>
            <p:nvPr/>
          </p:nvSpPr>
          <p:spPr>
            <a:xfrm>
              <a:off x="4203883" y="3590795"/>
              <a:ext cx="469578" cy="51770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A0996DD3-5636-463C-AD3A-349A9ED9303D}"/>
                </a:ext>
              </a:extLst>
            </p:cNvPr>
            <p:cNvSpPr txBox="1"/>
            <p:nvPr/>
          </p:nvSpPr>
          <p:spPr>
            <a:xfrm>
              <a:off x="4075166" y="3412017"/>
              <a:ext cx="841653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3.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E0D8A682-BD28-48F5-8F22-9F2C46FAAEC8}"/>
              </a:ext>
            </a:extLst>
          </p:cNvPr>
          <p:cNvGrpSpPr/>
          <p:nvPr/>
        </p:nvGrpSpPr>
        <p:grpSpPr>
          <a:xfrm>
            <a:off x="309132" y="6346478"/>
            <a:ext cx="853513" cy="707887"/>
            <a:chOff x="1226582" y="4751916"/>
            <a:chExt cx="904830" cy="72308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EA90695-86F7-4109-9262-55C5B10934EA}"/>
                </a:ext>
              </a:extLst>
            </p:cNvPr>
            <p:cNvSpPr/>
            <p:nvPr/>
          </p:nvSpPr>
          <p:spPr>
            <a:xfrm>
              <a:off x="1226582" y="4969810"/>
              <a:ext cx="663600" cy="481387"/>
            </a:xfrm>
            <a:custGeom>
              <a:avLst/>
              <a:gdLst>
                <a:gd name="connsiteX0" fmla="*/ 374441 w 704047"/>
                <a:gd name="connsiteY0" fmla="*/ 1279 h 539101"/>
                <a:gd name="connsiteX1" fmla="*/ 215945 w 704047"/>
                <a:gd name="connsiteY1" fmla="*/ 37855 h 539101"/>
                <a:gd name="connsiteX2" fmla="*/ 33065 w 704047"/>
                <a:gd name="connsiteY2" fmla="*/ 159775 h 539101"/>
                <a:gd name="connsiteX3" fmla="*/ 20873 w 704047"/>
                <a:gd name="connsiteY3" fmla="*/ 379231 h 539101"/>
                <a:gd name="connsiteX4" fmla="*/ 252521 w 704047"/>
                <a:gd name="connsiteY4" fmla="*/ 525535 h 539101"/>
                <a:gd name="connsiteX5" fmla="*/ 557321 w 704047"/>
                <a:gd name="connsiteY5" fmla="*/ 513343 h 539101"/>
                <a:gd name="connsiteX6" fmla="*/ 703625 w 704047"/>
                <a:gd name="connsiteY6" fmla="*/ 354847 h 539101"/>
                <a:gd name="connsiteX7" fmla="*/ 593897 w 704047"/>
                <a:gd name="connsiteY7" fmla="*/ 74431 h 539101"/>
                <a:gd name="connsiteX8" fmla="*/ 374441 w 704047"/>
                <a:gd name="connsiteY8" fmla="*/ 1279 h 53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047" h="539101">
                  <a:moveTo>
                    <a:pt x="374441" y="1279"/>
                  </a:moveTo>
                  <a:cubicBezTo>
                    <a:pt x="311449" y="-4817"/>
                    <a:pt x="272841" y="11439"/>
                    <a:pt x="215945" y="37855"/>
                  </a:cubicBezTo>
                  <a:cubicBezTo>
                    <a:pt x="159049" y="64271"/>
                    <a:pt x="65577" y="102879"/>
                    <a:pt x="33065" y="159775"/>
                  </a:cubicBezTo>
                  <a:cubicBezTo>
                    <a:pt x="553" y="216671"/>
                    <a:pt x="-15703" y="318271"/>
                    <a:pt x="20873" y="379231"/>
                  </a:cubicBezTo>
                  <a:cubicBezTo>
                    <a:pt x="57449" y="440191"/>
                    <a:pt x="163113" y="503183"/>
                    <a:pt x="252521" y="525535"/>
                  </a:cubicBezTo>
                  <a:cubicBezTo>
                    <a:pt x="341929" y="547887"/>
                    <a:pt x="482137" y="541791"/>
                    <a:pt x="557321" y="513343"/>
                  </a:cubicBezTo>
                  <a:cubicBezTo>
                    <a:pt x="632505" y="484895"/>
                    <a:pt x="697529" y="427999"/>
                    <a:pt x="703625" y="354847"/>
                  </a:cubicBezTo>
                  <a:cubicBezTo>
                    <a:pt x="709721" y="281695"/>
                    <a:pt x="648761" y="133359"/>
                    <a:pt x="593897" y="74431"/>
                  </a:cubicBezTo>
                  <a:cubicBezTo>
                    <a:pt x="539033" y="15503"/>
                    <a:pt x="437433" y="7375"/>
                    <a:pt x="374441" y="1279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88AA99CB-8EAD-46B9-9252-B20C7FDAC5B6}"/>
                </a:ext>
              </a:extLst>
            </p:cNvPr>
            <p:cNvSpPr txBox="1"/>
            <p:nvPr/>
          </p:nvSpPr>
          <p:spPr>
            <a:xfrm>
              <a:off x="1320882" y="4751916"/>
              <a:ext cx="810530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4.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6E93F8DC-7B50-4622-B5F2-C1259DBB53F5}"/>
              </a:ext>
            </a:extLst>
          </p:cNvPr>
          <p:cNvGrpSpPr/>
          <p:nvPr/>
        </p:nvGrpSpPr>
        <p:grpSpPr>
          <a:xfrm>
            <a:off x="1970636" y="7851566"/>
            <a:ext cx="793918" cy="707886"/>
            <a:chOff x="4316605" y="6067939"/>
            <a:chExt cx="841652" cy="723082"/>
          </a:xfrm>
        </p:grpSpPr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46FDBAF5-5D7C-41CB-83AB-A0DDC2C572E3}"/>
                </a:ext>
              </a:extLst>
            </p:cNvPr>
            <p:cNvSpPr/>
            <p:nvPr/>
          </p:nvSpPr>
          <p:spPr>
            <a:xfrm>
              <a:off x="4361181" y="6122460"/>
              <a:ext cx="541455" cy="619716"/>
            </a:xfrm>
            <a:custGeom>
              <a:avLst/>
              <a:gdLst>
                <a:gd name="connsiteX0" fmla="*/ 291942 w 622578"/>
                <a:gd name="connsiteY0" fmla="*/ 17170 h 675538"/>
                <a:gd name="connsiteX1" fmla="*/ 48102 w 622578"/>
                <a:gd name="connsiteY1" fmla="*/ 187858 h 675538"/>
                <a:gd name="connsiteX2" fmla="*/ 23718 w 622578"/>
                <a:gd name="connsiteY2" fmla="*/ 517042 h 675538"/>
                <a:gd name="connsiteX3" fmla="*/ 316326 w 622578"/>
                <a:gd name="connsiteY3" fmla="*/ 675538 h 675538"/>
                <a:gd name="connsiteX4" fmla="*/ 535782 w 622578"/>
                <a:gd name="connsiteY4" fmla="*/ 517042 h 675538"/>
                <a:gd name="connsiteX5" fmla="*/ 621126 w 622578"/>
                <a:gd name="connsiteY5" fmla="*/ 224434 h 675538"/>
                <a:gd name="connsiteX6" fmla="*/ 474822 w 622578"/>
                <a:gd name="connsiteY6" fmla="*/ 29362 h 675538"/>
                <a:gd name="connsiteX7" fmla="*/ 291942 w 622578"/>
                <a:gd name="connsiteY7" fmla="*/ 17170 h 675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2578" h="675538">
                  <a:moveTo>
                    <a:pt x="291942" y="17170"/>
                  </a:moveTo>
                  <a:cubicBezTo>
                    <a:pt x="220822" y="43586"/>
                    <a:pt x="92806" y="104546"/>
                    <a:pt x="48102" y="187858"/>
                  </a:cubicBezTo>
                  <a:cubicBezTo>
                    <a:pt x="3398" y="271170"/>
                    <a:pt x="-20986" y="435762"/>
                    <a:pt x="23718" y="517042"/>
                  </a:cubicBezTo>
                  <a:cubicBezTo>
                    <a:pt x="68422" y="598322"/>
                    <a:pt x="230982" y="675538"/>
                    <a:pt x="316326" y="675538"/>
                  </a:cubicBezTo>
                  <a:cubicBezTo>
                    <a:pt x="401670" y="675538"/>
                    <a:pt x="484982" y="592226"/>
                    <a:pt x="535782" y="517042"/>
                  </a:cubicBezTo>
                  <a:cubicBezTo>
                    <a:pt x="586582" y="441858"/>
                    <a:pt x="631286" y="305714"/>
                    <a:pt x="621126" y="224434"/>
                  </a:cubicBezTo>
                  <a:cubicBezTo>
                    <a:pt x="610966" y="143154"/>
                    <a:pt x="525622" y="63906"/>
                    <a:pt x="474822" y="29362"/>
                  </a:cubicBezTo>
                  <a:cubicBezTo>
                    <a:pt x="424022" y="-5182"/>
                    <a:pt x="363062" y="-9246"/>
                    <a:pt x="291942" y="17170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490F138A-7FEC-4A6F-8705-92FA3015A90E}"/>
                </a:ext>
              </a:extLst>
            </p:cNvPr>
            <p:cNvSpPr txBox="1"/>
            <p:nvPr/>
          </p:nvSpPr>
          <p:spPr>
            <a:xfrm>
              <a:off x="4316605" y="6067939"/>
              <a:ext cx="841652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5.</a:t>
              </a:r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3750DD3C-AF7F-403A-898F-549411AFF455}"/>
              </a:ext>
            </a:extLst>
          </p:cNvPr>
          <p:cNvSpPr txBox="1"/>
          <p:nvPr/>
        </p:nvSpPr>
        <p:spPr>
          <a:xfrm>
            <a:off x="1069029" y="2378351"/>
            <a:ext cx="3129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me connecte à mon </a:t>
            </a:r>
            <a:r>
              <a:rPr lang="fr-FR" sz="1400" b="1" dirty="0">
                <a:latin typeface="Bahnschrift Light SemiCondensed" panose="020B0502040204020203" pitchFamily="34" charset="0"/>
              </a:rPr>
              <a:t>espace personnel </a:t>
            </a:r>
            <a:r>
              <a:rPr lang="fr-FR" sz="1400" dirty="0">
                <a:latin typeface="Bahnschrift Light SemiCondensed" panose="020B0502040204020203" pitchFamily="34" charset="0"/>
              </a:rPr>
              <a:t>sur </a:t>
            </a:r>
            <a:r>
              <a:rPr lang="fr-FR" sz="1400" dirty="0">
                <a:latin typeface="Bahnschrift Light SemiCondensed" panose="020B0502040204020203" pitchFamily="34" charset="0"/>
                <a:hlinkClick r:id="rId2"/>
              </a:rPr>
              <a:t>ADUM</a:t>
            </a:r>
            <a:r>
              <a:rPr lang="fr-FR" sz="1400" dirty="0">
                <a:latin typeface="Bahnschrift Light SemiCondensed" panose="020B0502040204020203" pitchFamily="34" charset="0"/>
              </a:rPr>
              <a:t> .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F5E6D14-7DDC-4B38-860B-57C893160DEB}"/>
              </a:ext>
            </a:extLst>
          </p:cNvPr>
          <p:cNvSpPr txBox="1"/>
          <p:nvPr/>
        </p:nvSpPr>
        <p:spPr>
          <a:xfrm>
            <a:off x="4285369" y="5381829"/>
            <a:ext cx="23480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Je sélectionne la </a:t>
            </a:r>
            <a:r>
              <a:rPr lang="fr-FR" sz="1400" b="1" dirty="0">
                <a:latin typeface="Bahnschrift Light SemiCondensed" panose="020B0502040204020203" pitchFamily="34" charset="0"/>
              </a:rPr>
              <a:t>demande d’inscription </a:t>
            </a:r>
            <a:r>
              <a:rPr lang="fr-FR" sz="1400" dirty="0">
                <a:latin typeface="Bahnschrift Light SemiCondensed" panose="020B0502040204020203" pitchFamily="34" charset="0"/>
              </a:rPr>
              <a:t>d’</a:t>
            </a:r>
            <a:r>
              <a:rPr lang="fr-FR" sz="1400" dirty="0" err="1">
                <a:latin typeface="Bahnschrift Light SemiCondensed" panose="020B0502040204020203" pitchFamily="34" charset="0"/>
              </a:rPr>
              <a:t>un.e</a:t>
            </a:r>
            <a:r>
              <a:rPr lang="fr-FR" sz="1400" dirty="0">
                <a:latin typeface="Bahnschrift Light SemiCondensed" panose="020B0502040204020203" pitchFamily="34" charset="0"/>
              </a:rPr>
              <a:t> </a:t>
            </a:r>
            <a:r>
              <a:rPr lang="fr-FR" sz="1400" dirty="0" err="1">
                <a:latin typeface="Bahnschrift Light SemiCondensed" panose="020B0502040204020203" pitchFamily="34" charset="0"/>
              </a:rPr>
              <a:t>doctorant.e</a:t>
            </a:r>
            <a:r>
              <a:rPr lang="fr-FR" sz="1400" dirty="0">
                <a:latin typeface="Bahnschrift Light SemiCondensed" panose="020B0502040204020203" pitchFamily="34" charset="0"/>
              </a:rPr>
              <a:t> sur mon tableau de bord.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F514DBD-A956-4C5A-96C3-B501E873EC3B}"/>
              </a:ext>
            </a:extLst>
          </p:cNvPr>
          <p:cNvSpPr txBox="1"/>
          <p:nvPr/>
        </p:nvSpPr>
        <p:spPr>
          <a:xfrm>
            <a:off x="966157" y="6615516"/>
            <a:ext cx="292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latin typeface="Bahnschrift Light SemiCondensed" panose="020B0502040204020203" pitchFamily="34" charset="0"/>
              </a:defRPr>
            </a:lvl1pPr>
          </a:lstStyle>
          <a:p>
            <a:r>
              <a:rPr lang="fr-FR" b="1" dirty="0"/>
              <a:t>Je vérifie et j’analyse </a:t>
            </a:r>
            <a:r>
              <a:rPr lang="fr-FR" dirty="0"/>
              <a:t>les informations relatives à sa demande d’inscription.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7BEEF324-69A1-4EC3-A383-442EB5A2233F}"/>
              </a:ext>
            </a:extLst>
          </p:cNvPr>
          <p:cNvSpPr txBox="1"/>
          <p:nvPr/>
        </p:nvSpPr>
        <p:spPr>
          <a:xfrm>
            <a:off x="2596759" y="7631303"/>
            <a:ext cx="3567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J’émets un avis sur la </a:t>
            </a:r>
            <a:r>
              <a:rPr lang="fr-FR" sz="1400" b="1" dirty="0">
                <a:latin typeface="Bahnschrift Light SemiCondensed" panose="020B0502040204020203" pitchFamily="34" charset="0"/>
              </a:rPr>
              <a:t>qualité du projet </a:t>
            </a:r>
            <a:r>
              <a:rPr lang="fr-FR" sz="1400" dirty="0">
                <a:latin typeface="Bahnschrift Light SemiCondensed" panose="020B0502040204020203" pitchFamily="34" charset="0"/>
              </a:rPr>
              <a:t>et les </a:t>
            </a:r>
            <a:r>
              <a:rPr lang="fr-FR" sz="1400" b="1" dirty="0">
                <a:latin typeface="Bahnschrift Light SemiCondensed" panose="020B0502040204020203" pitchFamily="34" charset="0"/>
              </a:rPr>
              <a:t>conditions de sa réalisation. </a:t>
            </a:r>
          </a:p>
          <a:p>
            <a:r>
              <a:rPr lang="fr-FR" sz="1400" dirty="0">
                <a:latin typeface="Bahnschrift Light SemiCondensed" panose="020B0502040204020203" pitchFamily="34" charset="0"/>
              </a:rPr>
              <a:t>En cas d’avis défavorable, je motive ma décision dans le champ « Avis circonstancié ».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9DA507A3-6DB2-4475-B33B-7A32A5C68356}"/>
              </a:ext>
            </a:extLst>
          </p:cNvPr>
          <p:cNvSpPr txBox="1"/>
          <p:nvPr/>
        </p:nvSpPr>
        <p:spPr>
          <a:xfrm>
            <a:off x="1882737" y="410134"/>
            <a:ext cx="4922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/>
            </a:lvl1pPr>
          </a:lstStyle>
          <a:p>
            <a:r>
              <a:rPr lang="fr-FR" sz="2000" b="0" dirty="0">
                <a:latin typeface="Bahnschrift" panose="020B0502040204020203" pitchFamily="34" charset="0"/>
              </a:rPr>
              <a:t>Fiche pratique d’inscription en 1ère année de doctorat à l’Université de Poitiers 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3F7EC138-18CE-4453-93C9-5CA9BFA3A43B}"/>
              </a:ext>
            </a:extLst>
          </p:cNvPr>
          <p:cNvSpPr txBox="1"/>
          <p:nvPr/>
        </p:nvSpPr>
        <p:spPr>
          <a:xfrm>
            <a:off x="2523431" y="1381102"/>
            <a:ext cx="4043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rgbClr val="B00000"/>
                </a:solidFill>
                <a:latin typeface="Fredoka One" panose="02000000000000000000" pitchFamily="2" charset="0"/>
              </a:defRPr>
            </a:lvl1pPr>
          </a:lstStyle>
          <a:p>
            <a:pPr algn="ctr"/>
            <a:r>
              <a:rPr lang="fr-FR" sz="1400" b="1" dirty="0">
                <a:solidFill>
                  <a:schemeClr val="tx1"/>
                </a:solidFill>
                <a:latin typeface="Bahnschrift" panose="020B0502040204020203" pitchFamily="34" charset="0"/>
              </a:rPr>
              <a:t>En tant que </a:t>
            </a:r>
            <a:r>
              <a:rPr lang="fr-FR" sz="1400" b="1" dirty="0" err="1">
                <a:solidFill>
                  <a:schemeClr val="tx1"/>
                </a:solidFill>
                <a:latin typeface="Bahnschrift" panose="020B0502040204020203" pitchFamily="34" charset="0"/>
              </a:rPr>
              <a:t>Directeur.rice</a:t>
            </a:r>
            <a:r>
              <a:rPr lang="fr-FR" sz="1400" b="1" dirty="0">
                <a:solidFill>
                  <a:schemeClr val="tx1"/>
                </a:solidFill>
                <a:latin typeface="Bahnschrift" panose="020B0502040204020203" pitchFamily="34" charset="0"/>
              </a:rPr>
              <a:t> d’Unité de Recherche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120E23B3-68D8-4C3E-B017-3A17ADFA36AB}"/>
              </a:ext>
            </a:extLst>
          </p:cNvPr>
          <p:cNvSpPr txBox="1"/>
          <p:nvPr/>
        </p:nvSpPr>
        <p:spPr>
          <a:xfrm>
            <a:off x="2723793" y="8616640"/>
            <a:ext cx="29499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85725" algn="l"/>
              </a:tabLst>
            </a:pPr>
            <a:r>
              <a:rPr lang="fr-FR" sz="1200" dirty="0">
                <a:latin typeface="Bahnschrift Light SemiCondensed" panose="020B0502040204020203" pitchFamily="34" charset="0"/>
              </a:rPr>
              <a:t>Un mail est automatiquement envoyé à l’administration de l’école doctorale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85FA799E-1D30-461A-96F4-DE8AEDC514C9}"/>
              </a:ext>
            </a:extLst>
          </p:cNvPr>
          <p:cNvSpPr txBox="1"/>
          <p:nvPr/>
        </p:nvSpPr>
        <p:spPr>
          <a:xfrm>
            <a:off x="527045" y="2865240"/>
            <a:ext cx="326506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  <a:defRPr sz="1200">
                <a:latin typeface="Bahnschrift Light SemiCondensed" panose="020B0502040204020203" pitchFamily="34" charset="0"/>
              </a:defRPr>
            </a:lvl1pPr>
          </a:lstStyle>
          <a:p>
            <a:pPr marL="0" indent="0">
              <a:buNone/>
            </a:pPr>
            <a:r>
              <a:rPr lang="fr-FR" dirty="0"/>
              <a:t>Pour obtenir l’accès à mon compte, je saisis </a:t>
            </a:r>
            <a:r>
              <a:rPr lang="fr-FR" b="1" dirty="0"/>
              <a:t>mon adresse mail professionnel</a:t>
            </a:r>
            <a:r>
              <a:rPr lang="fr-FR" dirty="0"/>
              <a:t> dans la rubrique </a:t>
            </a:r>
            <a:r>
              <a:rPr lang="fr-FR" u="sng" dirty="0">
                <a:hlinkClick r:id="rId4"/>
              </a:rPr>
              <a:t>« j’ai oublié mon mot de passe »</a:t>
            </a:r>
            <a:r>
              <a:rPr lang="fr-FR" u="sng" dirty="0"/>
              <a:t>. </a:t>
            </a:r>
            <a:r>
              <a:rPr lang="fr-FR" dirty="0"/>
              <a:t>Si je ne reçois pas de mail de réinitialisation de mot de passe, je contacte mon école doctorale.</a:t>
            </a:r>
          </a:p>
        </p:txBody>
      </p:sp>
      <p:sp>
        <p:nvSpPr>
          <p:cNvPr id="55" name="Forme libre : forme 54">
            <a:extLst>
              <a:ext uri="{FF2B5EF4-FFF2-40B4-BE49-F238E27FC236}">
                <a16:creationId xmlns:a16="http://schemas.microsoft.com/office/drawing/2014/main" id="{2A251CD7-7E4A-4542-AFD0-D53D28C83673}"/>
              </a:ext>
            </a:extLst>
          </p:cNvPr>
          <p:cNvSpPr/>
          <p:nvPr/>
        </p:nvSpPr>
        <p:spPr>
          <a:xfrm rot="4302327">
            <a:off x="5331672" y="8121208"/>
            <a:ext cx="2135906" cy="2589950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FFD9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50" name="Picture 2" descr="e-mail ">
            <a:extLst>
              <a:ext uri="{FF2B5EF4-FFF2-40B4-BE49-F238E27FC236}">
                <a16:creationId xmlns:a16="http://schemas.microsoft.com/office/drawing/2014/main" id="{4187896E-9C64-4542-8355-96D9CE74E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796" y="8497463"/>
            <a:ext cx="437206" cy="437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4" descr="compte d'utilisateur">
            <a:extLst>
              <a:ext uri="{FF2B5EF4-FFF2-40B4-BE49-F238E27FC236}">
                <a16:creationId xmlns:a16="http://schemas.microsoft.com/office/drawing/2014/main" id="{07B97B6F-A433-4E61-836B-60C2E94DE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8" y="3069709"/>
            <a:ext cx="487537" cy="48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orme libre : forme 72">
            <a:extLst>
              <a:ext uri="{FF2B5EF4-FFF2-40B4-BE49-F238E27FC236}">
                <a16:creationId xmlns:a16="http://schemas.microsoft.com/office/drawing/2014/main" id="{B7319524-C237-49C4-9385-D217027FB462}"/>
              </a:ext>
            </a:extLst>
          </p:cNvPr>
          <p:cNvSpPr/>
          <p:nvPr/>
        </p:nvSpPr>
        <p:spPr>
          <a:xfrm>
            <a:off x="361461" y="1743075"/>
            <a:ext cx="1381614" cy="657225"/>
          </a:xfrm>
          <a:custGeom>
            <a:avLst/>
            <a:gdLst>
              <a:gd name="connsiteX0" fmla="*/ 1381614 w 1381614"/>
              <a:gd name="connsiteY0" fmla="*/ 0 h 657225"/>
              <a:gd name="connsiteX1" fmla="*/ 1286364 w 1381614"/>
              <a:gd name="connsiteY1" fmla="*/ 38100 h 657225"/>
              <a:gd name="connsiteX2" fmla="*/ 1229214 w 1381614"/>
              <a:gd name="connsiteY2" fmla="*/ 57150 h 657225"/>
              <a:gd name="connsiteX3" fmla="*/ 86214 w 1381614"/>
              <a:gd name="connsiteY3" fmla="*/ 123825 h 657225"/>
              <a:gd name="connsiteX4" fmla="*/ 19539 w 1381614"/>
              <a:gd name="connsiteY4" fmla="*/ 152400 h 657225"/>
              <a:gd name="connsiteX5" fmla="*/ 489 w 1381614"/>
              <a:gd name="connsiteY5" fmla="*/ 180975 h 657225"/>
              <a:gd name="connsiteX6" fmla="*/ 114789 w 1381614"/>
              <a:gd name="connsiteY6" fmla="*/ 314325 h 657225"/>
              <a:gd name="connsiteX7" fmla="*/ 171939 w 1381614"/>
              <a:gd name="connsiteY7" fmla="*/ 371475 h 657225"/>
              <a:gd name="connsiteX8" fmla="*/ 181464 w 1381614"/>
              <a:gd name="connsiteY8" fmla="*/ 400050 h 657225"/>
              <a:gd name="connsiteX9" fmla="*/ 162414 w 1381614"/>
              <a:gd name="connsiteY9" fmla="*/ 581025 h 657225"/>
              <a:gd name="connsiteX10" fmla="*/ 190989 w 1381614"/>
              <a:gd name="connsiteY10" fmla="*/ 657225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81614" h="657225">
                <a:moveTo>
                  <a:pt x="1381614" y="0"/>
                </a:moveTo>
                <a:cubicBezTo>
                  <a:pt x="1303391" y="46934"/>
                  <a:pt x="1366760" y="16174"/>
                  <a:pt x="1286364" y="38100"/>
                </a:cubicBezTo>
                <a:cubicBezTo>
                  <a:pt x="1266991" y="43384"/>
                  <a:pt x="1249068" y="54142"/>
                  <a:pt x="1229214" y="57150"/>
                </a:cubicBezTo>
                <a:cubicBezTo>
                  <a:pt x="883444" y="109539"/>
                  <a:pt x="355272" y="112253"/>
                  <a:pt x="86214" y="123825"/>
                </a:cubicBezTo>
                <a:cubicBezTo>
                  <a:pt x="63989" y="133350"/>
                  <a:pt x="39658" y="138987"/>
                  <a:pt x="19539" y="152400"/>
                </a:cubicBezTo>
                <a:cubicBezTo>
                  <a:pt x="10014" y="158750"/>
                  <a:pt x="-2656" y="169968"/>
                  <a:pt x="489" y="180975"/>
                </a:cubicBezTo>
                <a:cubicBezTo>
                  <a:pt x="42767" y="328947"/>
                  <a:pt x="35479" y="254842"/>
                  <a:pt x="114789" y="314325"/>
                </a:cubicBezTo>
                <a:cubicBezTo>
                  <a:pt x="136342" y="330489"/>
                  <a:pt x="171939" y="371475"/>
                  <a:pt x="171939" y="371475"/>
                </a:cubicBezTo>
                <a:cubicBezTo>
                  <a:pt x="175114" y="381000"/>
                  <a:pt x="181464" y="390010"/>
                  <a:pt x="181464" y="400050"/>
                </a:cubicBezTo>
                <a:cubicBezTo>
                  <a:pt x="181464" y="532017"/>
                  <a:pt x="186032" y="510170"/>
                  <a:pt x="162414" y="581025"/>
                </a:cubicBezTo>
                <a:cubicBezTo>
                  <a:pt x="173415" y="647033"/>
                  <a:pt x="158283" y="624519"/>
                  <a:pt x="190989" y="657225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Forme libre : forme 52">
            <a:extLst>
              <a:ext uri="{FF2B5EF4-FFF2-40B4-BE49-F238E27FC236}">
                <a16:creationId xmlns:a16="http://schemas.microsoft.com/office/drawing/2014/main" id="{7C03A7E1-D7F6-4847-AC5D-0A9B84C8019A}"/>
              </a:ext>
            </a:extLst>
          </p:cNvPr>
          <p:cNvSpPr/>
          <p:nvPr/>
        </p:nvSpPr>
        <p:spPr>
          <a:xfrm>
            <a:off x="693423" y="7060418"/>
            <a:ext cx="1304014" cy="1153935"/>
          </a:xfrm>
          <a:custGeom>
            <a:avLst/>
            <a:gdLst>
              <a:gd name="connsiteX0" fmla="*/ 0 w 1304014"/>
              <a:gd name="connsiteY0" fmla="*/ 0 h 1153935"/>
              <a:gd name="connsiteX1" fmla="*/ 7952 w 1304014"/>
              <a:gd name="connsiteY1" fmla="*/ 39756 h 1153935"/>
              <a:gd name="connsiteX2" fmla="*/ 23854 w 1304014"/>
              <a:gd name="connsiteY2" fmla="*/ 286247 h 1153935"/>
              <a:gd name="connsiteX3" fmla="*/ 79513 w 1304014"/>
              <a:gd name="connsiteY3" fmla="*/ 453224 h 1153935"/>
              <a:gd name="connsiteX4" fmla="*/ 159026 w 1304014"/>
              <a:gd name="connsiteY4" fmla="*/ 596347 h 1153935"/>
              <a:gd name="connsiteX5" fmla="*/ 453225 w 1304014"/>
              <a:gd name="connsiteY5" fmla="*/ 938254 h 1153935"/>
              <a:gd name="connsiteX6" fmla="*/ 755374 w 1304014"/>
              <a:gd name="connsiteY6" fmla="*/ 1105231 h 1153935"/>
              <a:gd name="connsiteX7" fmla="*/ 866693 w 1304014"/>
              <a:gd name="connsiteY7" fmla="*/ 1129085 h 1153935"/>
              <a:gd name="connsiteX8" fmla="*/ 993913 w 1304014"/>
              <a:gd name="connsiteY8" fmla="*/ 1144987 h 1153935"/>
              <a:gd name="connsiteX9" fmla="*/ 1041621 w 1304014"/>
              <a:gd name="connsiteY9" fmla="*/ 1152939 h 1153935"/>
              <a:gd name="connsiteX10" fmla="*/ 1304014 w 1304014"/>
              <a:gd name="connsiteY10" fmla="*/ 1152939 h 1153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04014" h="1153935">
                <a:moveTo>
                  <a:pt x="0" y="0"/>
                </a:moveTo>
                <a:cubicBezTo>
                  <a:pt x="2651" y="13252"/>
                  <a:pt x="6830" y="26288"/>
                  <a:pt x="7952" y="39756"/>
                </a:cubicBezTo>
                <a:cubicBezTo>
                  <a:pt x="14790" y="121806"/>
                  <a:pt x="-2182" y="208138"/>
                  <a:pt x="23854" y="286247"/>
                </a:cubicBezTo>
                <a:cubicBezTo>
                  <a:pt x="42407" y="341906"/>
                  <a:pt x="51020" y="401937"/>
                  <a:pt x="79513" y="453224"/>
                </a:cubicBezTo>
                <a:cubicBezTo>
                  <a:pt x="106017" y="500932"/>
                  <a:pt x="128065" y="551404"/>
                  <a:pt x="159026" y="596347"/>
                </a:cubicBezTo>
                <a:cubicBezTo>
                  <a:pt x="223651" y="690158"/>
                  <a:pt x="353963" y="858204"/>
                  <a:pt x="453225" y="938254"/>
                </a:cubicBezTo>
                <a:cubicBezTo>
                  <a:pt x="495892" y="972663"/>
                  <a:pt x="732431" y="1095930"/>
                  <a:pt x="755374" y="1105231"/>
                </a:cubicBezTo>
                <a:cubicBezTo>
                  <a:pt x="790543" y="1119489"/>
                  <a:pt x="829261" y="1122846"/>
                  <a:pt x="866693" y="1129085"/>
                </a:cubicBezTo>
                <a:cubicBezTo>
                  <a:pt x="908848" y="1136111"/>
                  <a:pt x="951568" y="1139213"/>
                  <a:pt x="993913" y="1144987"/>
                </a:cubicBezTo>
                <a:cubicBezTo>
                  <a:pt x="1009887" y="1147165"/>
                  <a:pt x="1025504" y="1152526"/>
                  <a:pt x="1041621" y="1152939"/>
                </a:cubicBezTo>
                <a:cubicBezTo>
                  <a:pt x="1129057" y="1155181"/>
                  <a:pt x="1216550" y="1152939"/>
                  <a:pt x="1304014" y="1152939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4" name="Image 53">
            <a:extLst>
              <a:ext uri="{FF2B5EF4-FFF2-40B4-BE49-F238E27FC236}">
                <a16:creationId xmlns:a16="http://schemas.microsoft.com/office/drawing/2014/main" id="{743F4CAA-B1E6-4FA9-AB7F-A4065DBDD66F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43764" y="6183949"/>
            <a:ext cx="552526" cy="498180"/>
          </a:xfrm>
          <a:prstGeom prst="rect">
            <a:avLst/>
          </a:prstGeom>
        </p:spPr>
      </p:pic>
      <p:pic>
        <p:nvPicPr>
          <p:cNvPr id="57" name="Image 56">
            <a:extLst>
              <a:ext uri="{FF2B5EF4-FFF2-40B4-BE49-F238E27FC236}">
                <a16:creationId xmlns:a16="http://schemas.microsoft.com/office/drawing/2014/main" id="{BF2CFFB0-474F-4089-B2B0-0CE1FE1AAB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16155">
            <a:off x="6091402" y="5861866"/>
            <a:ext cx="458561" cy="360000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1D53611E-D52F-4605-B133-99E912C8DD7F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6181" y="1201893"/>
            <a:ext cx="540107" cy="570628"/>
          </a:xfrm>
          <a:prstGeom prst="rect">
            <a:avLst/>
          </a:prstGeom>
        </p:spPr>
      </p:pic>
      <p:pic>
        <p:nvPicPr>
          <p:cNvPr id="70" name="Image 69">
            <a:extLst>
              <a:ext uri="{FF2B5EF4-FFF2-40B4-BE49-F238E27FC236}">
                <a16:creationId xmlns:a16="http://schemas.microsoft.com/office/drawing/2014/main" id="{15F490B4-9D21-4E69-BA60-2109BDBBD43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01641" y="1273182"/>
            <a:ext cx="479205" cy="479205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9037F5CA-6B14-4AFE-83DD-EBEB16C8918E}"/>
              </a:ext>
            </a:extLst>
          </p:cNvPr>
          <p:cNvSpPr txBox="1"/>
          <p:nvPr/>
        </p:nvSpPr>
        <p:spPr>
          <a:xfrm>
            <a:off x="4457685" y="3203343"/>
            <a:ext cx="243205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Dans la section « A Faire » de mon tableau de bord, je clique sur « </a:t>
            </a:r>
            <a:r>
              <a:rPr lang="fr-FR" sz="1400" b="1" dirty="0">
                <a:latin typeface="Bahnschrift Light SemiCondensed" panose="020B0502040204020203" pitchFamily="34" charset="0"/>
              </a:rPr>
              <a:t>je signe la charte du doctorat </a:t>
            </a:r>
            <a:r>
              <a:rPr lang="fr-FR" sz="1400" dirty="0">
                <a:latin typeface="Bahnschrift Light SemiCondensed" panose="020B0502040204020203" pitchFamily="34" charset="0"/>
              </a:rPr>
              <a:t>». </a:t>
            </a:r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1073CB21-1AA1-4406-B794-8BDA95A338F4}"/>
              </a:ext>
            </a:extLst>
          </p:cNvPr>
          <p:cNvGrpSpPr/>
          <p:nvPr/>
        </p:nvGrpSpPr>
        <p:grpSpPr>
          <a:xfrm>
            <a:off x="3908048" y="2971740"/>
            <a:ext cx="793920" cy="707886"/>
            <a:chOff x="4075166" y="3412017"/>
            <a:chExt cx="841653" cy="723082"/>
          </a:xfrm>
        </p:grpSpPr>
        <p:sp>
          <p:nvSpPr>
            <p:cNvPr id="40" name="Forme libre : forme 39">
              <a:extLst>
                <a:ext uri="{FF2B5EF4-FFF2-40B4-BE49-F238E27FC236}">
                  <a16:creationId xmlns:a16="http://schemas.microsoft.com/office/drawing/2014/main" id="{EA0FB65B-5216-4E3F-A4A7-B5005A37DA9D}"/>
                </a:ext>
              </a:extLst>
            </p:cNvPr>
            <p:cNvSpPr/>
            <p:nvPr/>
          </p:nvSpPr>
          <p:spPr>
            <a:xfrm>
              <a:off x="4203883" y="3590795"/>
              <a:ext cx="469578" cy="51770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FCF7FAEA-44FE-4FFE-87AA-E42D99B36D20}"/>
                </a:ext>
              </a:extLst>
            </p:cNvPr>
            <p:cNvSpPr txBox="1"/>
            <p:nvPr/>
          </p:nvSpPr>
          <p:spPr>
            <a:xfrm>
              <a:off x="4075166" y="3412017"/>
              <a:ext cx="841653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2.</a:t>
              </a:r>
            </a:p>
          </p:txBody>
        </p:sp>
      </p:grpSp>
      <p:sp>
        <p:nvSpPr>
          <p:cNvPr id="42" name="ZoneTexte 41">
            <a:extLst>
              <a:ext uri="{FF2B5EF4-FFF2-40B4-BE49-F238E27FC236}">
                <a16:creationId xmlns:a16="http://schemas.microsoft.com/office/drawing/2014/main" id="{AEF370A5-6220-4145-98C0-6F53241CF2CC}"/>
              </a:ext>
            </a:extLst>
          </p:cNvPr>
          <p:cNvSpPr txBox="1"/>
          <p:nvPr/>
        </p:nvSpPr>
        <p:spPr>
          <a:xfrm>
            <a:off x="4457686" y="4082462"/>
            <a:ext cx="24320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Puis je consulte les dossiers à traiter en cliquant sur « </a:t>
            </a:r>
            <a:r>
              <a:rPr lang="fr-FR" sz="1400" b="1" dirty="0">
                <a:latin typeface="Bahnschrift Light SemiCondensed" panose="020B0502040204020203" pitchFamily="34" charset="0"/>
              </a:rPr>
              <a:t>Direction laboratoire – inscription : donner votre avis </a:t>
            </a:r>
            <a:r>
              <a:rPr lang="fr-FR" sz="1400" dirty="0">
                <a:latin typeface="Bahnschrift Light SemiCondensed" panose="020B0502040204020203" pitchFamily="34" charset="0"/>
              </a:rPr>
              <a:t>».</a:t>
            </a:r>
          </a:p>
        </p:txBody>
      </p:sp>
      <p:sp>
        <p:nvSpPr>
          <p:cNvPr id="4" name="Forme libre : forme 3">
            <a:extLst>
              <a:ext uri="{FF2B5EF4-FFF2-40B4-BE49-F238E27FC236}">
                <a16:creationId xmlns:a16="http://schemas.microsoft.com/office/drawing/2014/main" id="{4104EA95-29E1-40F4-B58A-4CC37C3F543A}"/>
              </a:ext>
            </a:extLst>
          </p:cNvPr>
          <p:cNvSpPr/>
          <p:nvPr/>
        </p:nvSpPr>
        <p:spPr>
          <a:xfrm>
            <a:off x="4076700" y="2540000"/>
            <a:ext cx="444500" cy="584200"/>
          </a:xfrm>
          <a:custGeom>
            <a:avLst/>
            <a:gdLst>
              <a:gd name="connsiteX0" fmla="*/ 0 w 444500"/>
              <a:gd name="connsiteY0" fmla="*/ 0 h 584200"/>
              <a:gd name="connsiteX1" fmla="*/ 317500 w 444500"/>
              <a:gd name="connsiteY1" fmla="*/ 12700 h 584200"/>
              <a:gd name="connsiteX2" fmla="*/ 381000 w 444500"/>
              <a:gd name="connsiteY2" fmla="*/ 38100 h 584200"/>
              <a:gd name="connsiteX3" fmla="*/ 406400 w 444500"/>
              <a:gd name="connsiteY3" fmla="*/ 76200 h 584200"/>
              <a:gd name="connsiteX4" fmla="*/ 444500 w 444500"/>
              <a:gd name="connsiteY4" fmla="*/ 127000 h 584200"/>
              <a:gd name="connsiteX5" fmla="*/ 393700 w 444500"/>
              <a:gd name="connsiteY5" fmla="*/ 419100 h 584200"/>
              <a:gd name="connsiteX6" fmla="*/ 355600 w 444500"/>
              <a:gd name="connsiteY6" fmla="*/ 457200 h 584200"/>
              <a:gd name="connsiteX7" fmla="*/ 304800 w 444500"/>
              <a:gd name="connsiteY7" fmla="*/ 546100 h 584200"/>
              <a:gd name="connsiteX8" fmla="*/ 292100 w 444500"/>
              <a:gd name="connsiteY8" fmla="*/ 58420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4500" h="584200">
                <a:moveTo>
                  <a:pt x="0" y="0"/>
                </a:moveTo>
                <a:cubicBezTo>
                  <a:pt x="105833" y="4233"/>
                  <a:pt x="212108" y="2161"/>
                  <a:pt x="317500" y="12700"/>
                </a:cubicBezTo>
                <a:cubicBezTo>
                  <a:pt x="340184" y="14968"/>
                  <a:pt x="362449" y="24849"/>
                  <a:pt x="381000" y="38100"/>
                </a:cubicBezTo>
                <a:cubicBezTo>
                  <a:pt x="393420" y="46972"/>
                  <a:pt x="397528" y="63780"/>
                  <a:pt x="406400" y="76200"/>
                </a:cubicBezTo>
                <a:cubicBezTo>
                  <a:pt x="418703" y="93424"/>
                  <a:pt x="431800" y="110067"/>
                  <a:pt x="444500" y="127000"/>
                </a:cubicBezTo>
                <a:cubicBezTo>
                  <a:pt x="441887" y="163575"/>
                  <a:pt x="441837" y="370963"/>
                  <a:pt x="393700" y="419100"/>
                </a:cubicBezTo>
                <a:cubicBezTo>
                  <a:pt x="381000" y="431800"/>
                  <a:pt x="367098" y="443402"/>
                  <a:pt x="355600" y="457200"/>
                </a:cubicBezTo>
                <a:cubicBezTo>
                  <a:pt x="336843" y="479708"/>
                  <a:pt x="315760" y="520526"/>
                  <a:pt x="304800" y="546100"/>
                </a:cubicBezTo>
                <a:cubicBezTo>
                  <a:pt x="299527" y="558405"/>
                  <a:pt x="292100" y="584200"/>
                  <a:pt x="292100" y="58420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orme libre : forme 16">
            <a:extLst>
              <a:ext uri="{FF2B5EF4-FFF2-40B4-BE49-F238E27FC236}">
                <a16:creationId xmlns:a16="http://schemas.microsoft.com/office/drawing/2014/main" id="{2C6E0A65-461C-4A2F-A1BC-F153C77A706E}"/>
              </a:ext>
            </a:extLst>
          </p:cNvPr>
          <p:cNvSpPr/>
          <p:nvPr/>
        </p:nvSpPr>
        <p:spPr>
          <a:xfrm>
            <a:off x="4076294" y="4978400"/>
            <a:ext cx="419506" cy="431800"/>
          </a:xfrm>
          <a:custGeom>
            <a:avLst/>
            <a:gdLst>
              <a:gd name="connsiteX0" fmla="*/ 419506 w 419506"/>
              <a:gd name="connsiteY0" fmla="*/ 0 h 431800"/>
              <a:gd name="connsiteX1" fmla="*/ 292506 w 419506"/>
              <a:gd name="connsiteY1" fmla="*/ 114300 h 431800"/>
              <a:gd name="connsiteX2" fmla="*/ 254406 w 419506"/>
              <a:gd name="connsiteY2" fmla="*/ 139700 h 431800"/>
              <a:gd name="connsiteX3" fmla="*/ 216306 w 419506"/>
              <a:gd name="connsiteY3" fmla="*/ 177800 h 431800"/>
              <a:gd name="connsiteX4" fmla="*/ 165506 w 419506"/>
              <a:gd name="connsiteY4" fmla="*/ 203200 h 431800"/>
              <a:gd name="connsiteX5" fmla="*/ 63906 w 419506"/>
              <a:gd name="connsiteY5" fmla="*/ 266700 h 431800"/>
              <a:gd name="connsiteX6" fmla="*/ 25806 w 419506"/>
              <a:gd name="connsiteY6" fmla="*/ 342900 h 431800"/>
              <a:gd name="connsiteX7" fmla="*/ 406 w 419506"/>
              <a:gd name="connsiteY7" fmla="*/ 431800 h 43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9506" h="431800">
                <a:moveTo>
                  <a:pt x="419506" y="0"/>
                </a:moveTo>
                <a:cubicBezTo>
                  <a:pt x="207867" y="169311"/>
                  <a:pt x="512952" y="-78590"/>
                  <a:pt x="292506" y="114300"/>
                </a:cubicBezTo>
                <a:cubicBezTo>
                  <a:pt x="281019" y="124351"/>
                  <a:pt x="266132" y="129929"/>
                  <a:pt x="254406" y="139700"/>
                </a:cubicBezTo>
                <a:cubicBezTo>
                  <a:pt x="240608" y="151198"/>
                  <a:pt x="230921" y="167361"/>
                  <a:pt x="216306" y="177800"/>
                </a:cubicBezTo>
                <a:cubicBezTo>
                  <a:pt x="200900" y="188804"/>
                  <a:pt x="181258" y="192698"/>
                  <a:pt x="165506" y="203200"/>
                </a:cubicBezTo>
                <a:cubicBezTo>
                  <a:pt x="61971" y="272223"/>
                  <a:pt x="142331" y="240558"/>
                  <a:pt x="63906" y="266700"/>
                </a:cubicBezTo>
                <a:cubicBezTo>
                  <a:pt x="15093" y="339919"/>
                  <a:pt x="57354" y="269288"/>
                  <a:pt x="25806" y="342900"/>
                </a:cubicBezTo>
                <a:cubicBezTo>
                  <a:pt x="-5274" y="415419"/>
                  <a:pt x="406" y="367818"/>
                  <a:pt x="406" y="43180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0168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orme libre : forme 70">
            <a:extLst>
              <a:ext uri="{FF2B5EF4-FFF2-40B4-BE49-F238E27FC236}">
                <a16:creationId xmlns:a16="http://schemas.microsoft.com/office/drawing/2014/main" id="{451C8620-B73B-47E0-9DAB-FB4FB8876013}"/>
              </a:ext>
            </a:extLst>
          </p:cNvPr>
          <p:cNvSpPr/>
          <p:nvPr/>
        </p:nvSpPr>
        <p:spPr>
          <a:xfrm rot="11010025">
            <a:off x="-943322" y="5648482"/>
            <a:ext cx="3272032" cy="1871852"/>
          </a:xfrm>
          <a:custGeom>
            <a:avLst/>
            <a:gdLst>
              <a:gd name="connsiteX0" fmla="*/ 60300 w 2487286"/>
              <a:gd name="connsiteY0" fmla="*/ 351938 h 952171"/>
              <a:gd name="connsiteX1" fmla="*/ 389909 w 2487286"/>
              <a:gd name="connsiteY1" fmla="*/ 43594 h 952171"/>
              <a:gd name="connsiteX2" fmla="*/ 1346839 w 2487286"/>
              <a:gd name="connsiteY2" fmla="*/ 75492 h 952171"/>
              <a:gd name="connsiteX3" fmla="*/ 2027323 w 2487286"/>
              <a:gd name="connsiteY3" fmla="*/ 11696 h 952171"/>
              <a:gd name="connsiteX4" fmla="*/ 2484523 w 2487286"/>
              <a:gd name="connsiteY4" fmla="*/ 351938 h 952171"/>
              <a:gd name="connsiteX5" fmla="*/ 2186812 w 2487286"/>
              <a:gd name="connsiteY5" fmla="*/ 787873 h 952171"/>
              <a:gd name="connsiteX6" fmla="*/ 1559491 w 2487286"/>
              <a:gd name="connsiteY6" fmla="*/ 702813 h 952171"/>
              <a:gd name="connsiteX7" fmla="*/ 1070393 w 2487286"/>
              <a:gd name="connsiteY7" fmla="*/ 894199 h 952171"/>
              <a:gd name="connsiteX8" fmla="*/ 272951 w 2487286"/>
              <a:gd name="connsiteY8" fmla="*/ 936729 h 952171"/>
              <a:gd name="connsiteX9" fmla="*/ 17770 w 2487286"/>
              <a:gd name="connsiteY9" fmla="*/ 660282 h 952171"/>
              <a:gd name="connsiteX10" fmla="*/ 60300 w 2487286"/>
              <a:gd name="connsiteY10" fmla="*/ 351938 h 952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87286" h="952171">
                <a:moveTo>
                  <a:pt x="60300" y="351938"/>
                </a:moveTo>
                <a:cubicBezTo>
                  <a:pt x="122323" y="249157"/>
                  <a:pt x="175486" y="89668"/>
                  <a:pt x="389909" y="43594"/>
                </a:cubicBezTo>
                <a:cubicBezTo>
                  <a:pt x="604332" y="-2480"/>
                  <a:pt x="1073937" y="80808"/>
                  <a:pt x="1346839" y="75492"/>
                </a:cubicBezTo>
                <a:cubicBezTo>
                  <a:pt x="1619741" y="70176"/>
                  <a:pt x="1837709" y="-34378"/>
                  <a:pt x="2027323" y="11696"/>
                </a:cubicBezTo>
                <a:cubicBezTo>
                  <a:pt x="2216937" y="57770"/>
                  <a:pt x="2457942" y="222575"/>
                  <a:pt x="2484523" y="351938"/>
                </a:cubicBezTo>
                <a:cubicBezTo>
                  <a:pt x="2511104" y="481301"/>
                  <a:pt x="2340984" y="729394"/>
                  <a:pt x="2186812" y="787873"/>
                </a:cubicBezTo>
                <a:cubicBezTo>
                  <a:pt x="2032640" y="846352"/>
                  <a:pt x="1745561" y="685092"/>
                  <a:pt x="1559491" y="702813"/>
                </a:cubicBezTo>
                <a:cubicBezTo>
                  <a:pt x="1373421" y="720534"/>
                  <a:pt x="1284816" y="855213"/>
                  <a:pt x="1070393" y="894199"/>
                </a:cubicBezTo>
                <a:cubicBezTo>
                  <a:pt x="855970" y="933185"/>
                  <a:pt x="448388" y="975715"/>
                  <a:pt x="272951" y="936729"/>
                </a:cubicBezTo>
                <a:cubicBezTo>
                  <a:pt x="97514" y="897743"/>
                  <a:pt x="51440" y="755975"/>
                  <a:pt x="17770" y="660282"/>
                </a:cubicBezTo>
                <a:cubicBezTo>
                  <a:pt x="-15900" y="564589"/>
                  <a:pt x="-1723" y="454719"/>
                  <a:pt x="60300" y="35193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Forme libre : forme 16">
            <a:extLst>
              <a:ext uri="{FF2B5EF4-FFF2-40B4-BE49-F238E27FC236}">
                <a16:creationId xmlns:a16="http://schemas.microsoft.com/office/drawing/2014/main" id="{F94B2A67-DBEC-4BBF-A50F-2C008E59C36A}"/>
              </a:ext>
            </a:extLst>
          </p:cNvPr>
          <p:cNvSpPr/>
          <p:nvPr/>
        </p:nvSpPr>
        <p:spPr>
          <a:xfrm rot="16363755">
            <a:off x="4535380" y="2348716"/>
            <a:ext cx="2664378" cy="2498430"/>
          </a:xfrm>
          <a:custGeom>
            <a:avLst/>
            <a:gdLst>
              <a:gd name="connsiteX0" fmla="*/ 316195 w 2664378"/>
              <a:gd name="connsiteY0" fmla="*/ 459606 h 2798470"/>
              <a:gd name="connsiteX1" fmla="*/ 485528 w 2664378"/>
              <a:gd name="connsiteY1" fmla="*/ 346718 h 2798470"/>
              <a:gd name="connsiteX2" fmla="*/ 767750 w 2664378"/>
              <a:gd name="connsiteY2" fmla="*/ 64495 h 2798470"/>
              <a:gd name="connsiteX3" fmla="*/ 1399928 w 2664378"/>
              <a:gd name="connsiteY3" fmla="*/ 233829 h 2798470"/>
              <a:gd name="connsiteX4" fmla="*/ 1874061 w 2664378"/>
              <a:gd name="connsiteY4" fmla="*/ 19340 h 2798470"/>
              <a:gd name="connsiteX5" fmla="*/ 2382061 w 2664378"/>
              <a:gd name="connsiteY5" fmla="*/ 820851 h 2798470"/>
              <a:gd name="connsiteX6" fmla="*/ 2664284 w 2664378"/>
              <a:gd name="connsiteY6" fmla="*/ 1193384 h 2798470"/>
              <a:gd name="connsiteX7" fmla="*/ 2415928 w 2664378"/>
              <a:gd name="connsiteY7" fmla="*/ 1667518 h 2798470"/>
              <a:gd name="connsiteX8" fmla="*/ 2641706 w 2664378"/>
              <a:gd name="connsiteY8" fmla="*/ 2288406 h 2798470"/>
              <a:gd name="connsiteX9" fmla="*/ 2156284 w 2664378"/>
              <a:gd name="connsiteY9" fmla="*/ 2638362 h 2798470"/>
              <a:gd name="connsiteX10" fmla="*/ 937084 w 2664378"/>
              <a:gd name="connsiteY10" fmla="*/ 2796406 h 2798470"/>
              <a:gd name="connsiteX11" fmla="*/ 451661 w 2664378"/>
              <a:gd name="connsiteY11" fmla="*/ 2536762 h 2798470"/>
              <a:gd name="connsiteX12" fmla="*/ 259750 w 2664378"/>
              <a:gd name="connsiteY12" fmla="*/ 2502895 h 2798470"/>
              <a:gd name="connsiteX13" fmla="*/ 106 w 2664378"/>
              <a:gd name="connsiteY13" fmla="*/ 1927162 h 2798470"/>
              <a:gd name="connsiteX14" fmla="*/ 225884 w 2664378"/>
              <a:gd name="connsiteY14" fmla="*/ 1430451 h 2798470"/>
              <a:gd name="connsiteX15" fmla="*/ 67839 w 2664378"/>
              <a:gd name="connsiteY15" fmla="*/ 877295 h 2798470"/>
              <a:gd name="connsiteX16" fmla="*/ 316195 w 2664378"/>
              <a:gd name="connsiteY16" fmla="*/ 459606 h 2798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664378" h="2798470">
                <a:moveTo>
                  <a:pt x="316195" y="459606"/>
                </a:moveTo>
                <a:cubicBezTo>
                  <a:pt x="385810" y="371177"/>
                  <a:pt x="410269" y="412570"/>
                  <a:pt x="485528" y="346718"/>
                </a:cubicBezTo>
                <a:cubicBezTo>
                  <a:pt x="560787" y="280866"/>
                  <a:pt x="615350" y="83310"/>
                  <a:pt x="767750" y="64495"/>
                </a:cubicBezTo>
                <a:cubicBezTo>
                  <a:pt x="920150" y="45680"/>
                  <a:pt x="1215543" y="241355"/>
                  <a:pt x="1399928" y="233829"/>
                </a:cubicBezTo>
                <a:cubicBezTo>
                  <a:pt x="1584313" y="226303"/>
                  <a:pt x="1710372" y="-78497"/>
                  <a:pt x="1874061" y="19340"/>
                </a:cubicBezTo>
                <a:cubicBezTo>
                  <a:pt x="2037750" y="117177"/>
                  <a:pt x="2250357" y="625177"/>
                  <a:pt x="2382061" y="820851"/>
                </a:cubicBezTo>
                <a:cubicBezTo>
                  <a:pt x="2513765" y="1016525"/>
                  <a:pt x="2658639" y="1052273"/>
                  <a:pt x="2664284" y="1193384"/>
                </a:cubicBezTo>
                <a:cubicBezTo>
                  <a:pt x="2669929" y="1334495"/>
                  <a:pt x="2419691" y="1485014"/>
                  <a:pt x="2415928" y="1667518"/>
                </a:cubicBezTo>
                <a:cubicBezTo>
                  <a:pt x="2412165" y="1850022"/>
                  <a:pt x="2684980" y="2126599"/>
                  <a:pt x="2641706" y="2288406"/>
                </a:cubicBezTo>
                <a:cubicBezTo>
                  <a:pt x="2598432" y="2450213"/>
                  <a:pt x="2440388" y="2553695"/>
                  <a:pt x="2156284" y="2638362"/>
                </a:cubicBezTo>
                <a:cubicBezTo>
                  <a:pt x="1872180" y="2723029"/>
                  <a:pt x="1221188" y="2813339"/>
                  <a:pt x="937084" y="2796406"/>
                </a:cubicBezTo>
                <a:cubicBezTo>
                  <a:pt x="652980" y="2779473"/>
                  <a:pt x="564550" y="2585680"/>
                  <a:pt x="451661" y="2536762"/>
                </a:cubicBezTo>
                <a:cubicBezTo>
                  <a:pt x="338772" y="2487844"/>
                  <a:pt x="335009" y="2604495"/>
                  <a:pt x="259750" y="2502895"/>
                </a:cubicBezTo>
                <a:cubicBezTo>
                  <a:pt x="184491" y="2401295"/>
                  <a:pt x="5750" y="2105903"/>
                  <a:pt x="106" y="1927162"/>
                </a:cubicBezTo>
                <a:cubicBezTo>
                  <a:pt x="-5538" y="1748421"/>
                  <a:pt x="214595" y="1605429"/>
                  <a:pt x="225884" y="1430451"/>
                </a:cubicBezTo>
                <a:cubicBezTo>
                  <a:pt x="237173" y="1255473"/>
                  <a:pt x="49024" y="1040984"/>
                  <a:pt x="67839" y="877295"/>
                </a:cubicBezTo>
                <a:cubicBezTo>
                  <a:pt x="86654" y="713606"/>
                  <a:pt x="246580" y="548035"/>
                  <a:pt x="316195" y="459606"/>
                </a:cubicBezTo>
                <a:close/>
              </a:path>
            </a:pathLst>
          </a:custGeom>
          <a:solidFill>
            <a:srgbClr val="FFF7E1"/>
          </a:solidFill>
          <a:ln>
            <a:solidFill>
              <a:srgbClr val="FFF7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6" name="Forme libre : forme 55">
            <a:extLst>
              <a:ext uri="{FF2B5EF4-FFF2-40B4-BE49-F238E27FC236}">
                <a16:creationId xmlns:a16="http://schemas.microsoft.com/office/drawing/2014/main" id="{01985E43-57D8-4A44-B8A1-C73A89028825}"/>
              </a:ext>
            </a:extLst>
          </p:cNvPr>
          <p:cNvSpPr/>
          <p:nvPr/>
        </p:nvSpPr>
        <p:spPr>
          <a:xfrm rot="5612795">
            <a:off x="186359" y="-537858"/>
            <a:ext cx="1871090" cy="2595998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rgbClr val="D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9DA507A3-6DB2-4475-B33B-7A32A5C68356}"/>
              </a:ext>
            </a:extLst>
          </p:cNvPr>
          <p:cNvSpPr txBox="1"/>
          <p:nvPr/>
        </p:nvSpPr>
        <p:spPr>
          <a:xfrm>
            <a:off x="1882737" y="410134"/>
            <a:ext cx="4922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/>
            </a:lvl1pPr>
          </a:lstStyle>
          <a:p>
            <a:r>
              <a:rPr lang="fr-FR" sz="2000" b="0" dirty="0">
                <a:latin typeface="Bahnschrift" panose="020B0502040204020203" pitchFamily="34" charset="0"/>
              </a:rPr>
              <a:t>Fiche pratique d’inscription en 1ère année de doctorat à l’Université de Poitiers </a:t>
            </a:r>
          </a:p>
        </p:txBody>
      </p:sp>
      <p:sp>
        <p:nvSpPr>
          <p:cNvPr id="55" name="Forme libre : forme 54">
            <a:extLst>
              <a:ext uri="{FF2B5EF4-FFF2-40B4-BE49-F238E27FC236}">
                <a16:creationId xmlns:a16="http://schemas.microsoft.com/office/drawing/2014/main" id="{2A251CD7-7E4A-4542-AFD0-D53D28C83673}"/>
              </a:ext>
            </a:extLst>
          </p:cNvPr>
          <p:cNvSpPr/>
          <p:nvPr/>
        </p:nvSpPr>
        <p:spPr>
          <a:xfrm rot="3833092">
            <a:off x="5450518" y="8270335"/>
            <a:ext cx="2135906" cy="2589950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FFD9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A286B7AC-F051-4A60-901A-683A1DB6893F}"/>
              </a:ext>
            </a:extLst>
          </p:cNvPr>
          <p:cNvSpPr txBox="1"/>
          <p:nvPr/>
        </p:nvSpPr>
        <p:spPr>
          <a:xfrm>
            <a:off x="492136" y="2190386"/>
            <a:ext cx="27067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rgbClr val="B00000"/>
                </a:solidFill>
                <a:latin typeface="Fredoka One" panose="02000000000000000000" pitchFamily="2" charset="0"/>
              </a:defRPr>
            </a:lvl1pPr>
          </a:lstStyle>
          <a:p>
            <a:pPr algn="ctr"/>
            <a:r>
              <a:rPr lang="fr-FR" sz="1400" b="1" dirty="0">
                <a:solidFill>
                  <a:schemeClr val="tx1"/>
                </a:solidFill>
                <a:latin typeface="Bahnschrift" panose="020B0502040204020203" pitchFamily="34" charset="0"/>
              </a:rPr>
              <a:t>En tant que gestionnaire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2E4F3D26-0F1F-45E2-BF16-A8C5B9B880B4}"/>
              </a:ext>
            </a:extLst>
          </p:cNvPr>
          <p:cNvSpPr txBox="1"/>
          <p:nvPr/>
        </p:nvSpPr>
        <p:spPr>
          <a:xfrm>
            <a:off x="3232775" y="5562758"/>
            <a:ext cx="2753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rgbClr val="B00000"/>
                </a:solidFill>
                <a:latin typeface="Fredoka One" panose="02000000000000000000" pitchFamily="2" charset="0"/>
              </a:defRPr>
            </a:lvl1pPr>
          </a:lstStyle>
          <a:p>
            <a:pPr algn="ctr"/>
            <a:r>
              <a:rPr lang="fr-FR" sz="1400" b="1" dirty="0">
                <a:solidFill>
                  <a:schemeClr val="tx1"/>
                </a:solidFill>
                <a:latin typeface="Bahnschrift" panose="020B0502040204020203" pitchFamily="34" charset="0"/>
              </a:rPr>
              <a:t>En tant que </a:t>
            </a:r>
            <a:r>
              <a:rPr lang="fr-FR" sz="1400" b="1" dirty="0" err="1">
                <a:solidFill>
                  <a:schemeClr val="tx1"/>
                </a:solidFill>
                <a:latin typeface="Bahnschrift" panose="020B0502040204020203" pitchFamily="34" charset="0"/>
              </a:rPr>
              <a:t>Directeur.rice</a:t>
            </a:r>
            <a:endParaRPr lang="fr-FR" sz="1400" b="1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67473E4E-AE4F-436E-91F8-B6E180C0FDFC}"/>
              </a:ext>
            </a:extLst>
          </p:cNvPr>
          <p:cNvSpPr txBox="1"/>
          <p:nvPr/>
        </p:nvSpPr>
        <p:spPr>
          <a:xfrm>
            <a:off x="405194" y="2694331"/>
            <a:ext cx="43744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95263">
              <a:buClr>
                <a:srgbClr val="B0000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Bahnschrift Light SemiCondensed" panose="020B0502040204020203" pitchFamily="34" charset="0"/>
              </a:rPr>
              <a:t>Je me connecte à mon </a:t>
            </a:r>
            <a:r>
              <a:rPr lang="fr-FR" sz="1400" b="1" dirty="0">
                <a:latin typeface="Bahnschrift Light SemiCondensed" panose="020B0502040204020203" pitchFamily="34" charset="0"/>
              </a:rPr>
              <a:t>espace personnel </a:t>
            </a:r>
            <a:r>
              <a:rPr lang="fr-FR" sz="1400" dirty="0">
                <a:latin typeface="Bahnschrift Light SemiCondensed" panose="020B0502040204020203" pitchFamily="34" charset="0"/>
              </a:rPr>
              <a:t>sur </a:t>
            </a:r>
            <a:r>
              <a:rPr lang="fr-FR" sz="1400" dirty="0">
                <a:latin typeface="Bahnschrift Light SemiCondensed" panose="020B0502040204020203" pitchFamily="34" charset="0"/>
                <a:hlinkClick r:id="rId3"/>
              </a:rPr>
              <a:t>ADUM</a:t>
            </a:r>
            <a:r>
              <a:rPr lang="fr-FR" sz="1400" dirty="0">
                <a:latin typeface="Bahnschrift Light SemiCondensed" panose="020B0502040204020203" pitchFamily="34" charset="0"/>
              </a:rPr>
              <a:t> .</a:t>
            </a:r>
          </a:p>
          <a:p>
            <a:pPr marL="285750" indent="-195263">
              <a:buClr>
                <a:srgbClr val="B0000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Bahnschrift Light SemiCondensed" panose="020B0502040204020203" pitchFamily="34" charset="0"/>
              </a:rPr>
              <a:t>Je sélectionne la </a:t>
            </a:r>
            <a:r>
              <a:rPr lang="fr-FR" sz="1400" b="1" dirty="0">
                <a:latin typeface="Bahnschrift Light SemiCondensed" panose="020B0502040204020203" pitchFamily="34" charset="0"/>
              </a:rPr>
              <a:t>demande d’inscription </a:t>
            </a:r>
            <a:r>
              <a:rPr lang="fr-FR" sz="1400" dirty="0">
                <a:latin typeface="Bahnschrift Light SemiCondensed" panose="020B0502040204020203" pitchFamily="34" charset="0"/>
              </a:rPr>
              <a:t>d’</a:t>
            </a:r>
            <a:r>
              <a:rPr lang="fr-FR" sz="1400" dirty="0" err="1">
                <a:latin typeface="Bahnschrift Light SemiCondensed" panose="020B0502040204020203" pitchFamily="34" charset="0"/>
              </a:rPr>
              <a:t>un.e</a:t>
            </a:r>
            <a:r>
              <a:rPr lang="fr-FR" sz="1400" dirty="0">
                <a:latin typeface="Bahnschrift Light SemiCondensed" panose="020B0502040204020203" pitchFamily="34" charset="0"/>
              </a:rPr>
              <a:t> </a:t>
            </a:r>
            <a:r>
              <a:rPr lang="fr-FR" sz="1400" dirty="0" err="1">
                <a:latin typeface="Bahnschrift Light SemiCondensed" panose="020B0502040204020203" pitchFamily="34" charset="0"/>
              </a:rPr>
              <a:t>doctorant.e</a:t>
            </a:r>
            <a:r>
              <a:rPr lang="fr-FR" sz="1400" dirty="0">
                <a:latin typeface="Bahnschrift Light SemiCondensed" panose="020B0502040204020203" pitchFamily="34" charset="0"/>
              </a:rPr>
              <a:t> de mon École Doctorale.</a:t>
            </a:r>
          </a:p>
          <a:p>
            <a:pPr marL="285750" indent="-195263">
              <a:buClr>
                <a:srgbClr val="B0000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Bahnschrift Light SemiCondensed" panose="020B0502040204020203" pitchFamily="34" charset="0"/>
              </a:rPr>
              <a:t>Je </a:t>
            </a:r>
            <a:r>
              <a:rPr lang="fr-FR" sz="1400" b="1" dirty="0">
                <a:latin typeface="Bahnschrift Light SemiCondensed" panose="020B0502040204020203" pitchFamily="34" charset="0"/>
              </a:rPr>
              <a:t>vérifie et stabilise </a:t>
            </a:r>
            <a:r>
              <a:rPr lang="fr-FR" sz="1400" dirty="0">
                <a:latin typeface="Bahnschrift Light SemiCondensed" panose="020B0502040204020203" pitchFamily="34" charset="0"/>
              </a:rPr>
              <a:t>les données présentent dans son dossier le dossier au vu des pièces justificatives déposées.</a:t>
            </a:r>
          </a:p>
          <a:p>
            <a:pPr marL="285750" indent="-195263">
              <a:buClr>
                <a:srgbClr val="B0000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Bahnschrift Light SemiCondensed" panose="020B0502040204020203" pitchFamily="34" charset="0"/>
              </a:rPr>
              <a:t>Si le dossier est complet, </a:t>
            </a:r>
            <a:r>
              <a:rPr lang="fr-FR" sz="1400" b="1" dirty="0">
                <a:latin typeface="Bahnschrift Light SemiCondensed" panose="020B0502040204020203" pitchFamily="34" charset="0"/>
              </a:rPr>
              <a:t>je soumets le dossier à la direction</a:t>
            </a:r>
            <a:r>
              <a:rPr lang="fr-FR" sz="1400" dirty="0">
                <a:latin typeface="Bahnschrift Light SemiCondensed" panose="020B0502040204020203" pitchFamily="34" charset="0"/>
              </a:rPr>
              <a:t> de mon École Doctorale pour proposition d’inscription.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1CA3EA7C-2210-40C9-BF30-53532B6DEF22}"/>
              </a:ext>
            </a:extLst>
          </p:cNvPr>
          <p:cNvSpPr txBox="1"/>
          <p:nvPr/>
        </p:nvSpPr>
        <p:spPr>
          <a:xfrm>
            <a:off x="2921220" y="5973101"/>
            <a:ext cx="39962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Clr>
                <a:srgbClr val="B0000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Bahnschrift Light SemiCondensed" panose="020B0502040204020203" pitchFamily="34" charset="0"/>
              </a:rPr>
              <a:t>Je me connecte à mon </a:t>
            </a:r>
            <a:r>
              <a:rPr lang="fr-FR" sz="1400" b="1" dirty="0">
                <a:latin typeface="Bahnschrift Light SemiCondensed" panose="020B0502040204020203" pitchFamily="34" charset="0"/>
              </a:rPr>
              <a:t>espace personnel </a:t>
            </a:r>
            <a:r>
              <a:rPr lang="fr-FR" sz="1400" dirty="0">
                <a:latin typeface="Bahnschrift Light SemiCondensed" panose="020B0502040204020203" pitchFamily="34" charset="0"/>
              </a:rPr>
              <a:t>sur </a:t>
            </a:r>
            <a:r>
              <a:rPr lang="fr-FR" sz="1400" dirty="0">
                <a:latin typeface="Bahnschrift Light SemiCondensed" panose="020B0502040204020203" pitchFamily="34" charset="0"/>
                <a:hlinkClick r:id="rId4"/>
              </a:rPr>
              <a:t>ADUM</a:t>
            </a:r>
            <a:r>
              <a:rPr lang="fr-FR" sz="1400" dirty="0">
                <a:latin typeface="Bahnschrift Light SemiCondensed" panose="020B0502040204020203" pitchFamily="34" charset="0"/>
              </a:rPr>
              <a:t> .</a:t>
            </a:r>
          </a:p>
          <a:p>
            <a:pPr marL="180975" indent="-180975">
              <a:buClr>
                <a:srgbClr val="B0000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Bahnschrift Light SemiCondensed" panose="020B0502040204020203" pitchFamily="34" charset="0"/>
              </a:rPr>
              <a:t>Je sélectionne </a:t>
            </a:r>
            <a:r>
              <a:rPr lang="fr-FR" sz="1400" b="1" dirty="0">
                <a:latin typeface="Bahnschrift Light SemiCondensed" panose="020B0502040204020203" pitchFamily="34" charset="0"/>
              </a:rPr>
              <a:t>la demande d’inscription </a:t>
            </a:r>
            <a:r>
              <a:rPr lang="fr-FR" sz="1400" dirty="0">
                <a:latin typeface="Bahnschrift Light SemiCondensed" panose="020B0502040204020203" pitchFamily="34" charset="0"/>
              </a:rPr>
              <a:t>d’</a:t>
            </a:r>
            <a:r>
              <a:rPr lang="fr-FR" sz="1400" dirty="0" err="1">
                <a:latin typeface="Bahnschrift Light SemiCondensed" panose="020B0502040204020203" pitchFamily="34" charset="0"/>
              </a:rPr>
              <a:t>un.e</a:t>
            </a:r>
            <a:r>
              <a:rPr lang="fr-FR" sz="1400" dirty="0">
                <a:latin typeface="Bahnschrift Light SemiCondensed" panose="020B0502040204020203" pitchFamily="34" charset="0"/>
              </a:rPr>
              <a:t> </a:t>
            </a:r>
            <a:r>
              <a:rPr lang="fr-FR" sz="1400" dirty="0" err="1">
                <a:latin typeface="Bahnschrift Light SemiCondensed" panose="020B0502040204020203" pitchFamily="34" charset="0"/>
              </a:rPr>
              <a:t>doctorant.e</a:t>
            </a:r>
            <a:r>
              <a:rPr lang="fr-FR" sz="1400" dirty="0">
                <a:latin typeface="Bahnschrift Light SemiCondensed" panose="020B0502040204020203" pitchFamily="34" charset="0"/>
              </a:rPr>
              <a:t> de mon École Doctorale.</a:t>
            </a:r>
          </a:p>
          <a:p>
            <a:pPr marL="180975" indent="-180975">
              <a:buClr>
                <a:srgbClr val="B0000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Bahnschrift Light SemiCondensed" panose="020B0502040204020203" pitchFamily="34" charset="0"/>
              </a:rPr>
              <a:t>J’instruis la demande.</a:t>
            </a:r>
          </a:p>
          <a:p>
            <a:pPr marL="180975" indent="-180975">
              <a:buClr>
                <a:srgbClr val="B0000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Bahnschrift Light SemiCondensed" panose="020B0502040204020203" pitchFamily="34" charset="0"/>
              </a:rPr>
              <a:t>En cas d’avis favorable, </a:t>
            </a:r>
            <a:r>
              <a:rPr lang="fr-FR" sz="1400" b="1" dirty="0">
                <a:latin typeface="Bahnschrift Light SemiCondensed" panose="020B0502040204020203" pitchFamily="34" charset="0"/>
              </a:rPr>
              <a:t>je propose l’inscription </a:t>
            </a:r>
            <a:r>
              <a:rPr lang="fr-FR" sz="1400" dirty="0">
                <a:latin typeface="Bahnschrift Light SemiCondensed" panose="020B0502040204020203" pitchFamily="34" charset="0"/>
              </a:rPr>
              <a:t>du/de la </a:t>
            </a:r>
            <a:r>
              <a:rPr lang="fr-FR" sz="1400" dirty="0" err="1">
                <a:latin typeface="Bahnschrift Light SemiCondensed" panose="020B0502040204020203" pitchFamily="34" charset="0"/>
              </a:rPr>
              <a:t>candidat.e</a:t>
            </a:r>
            <a:r>
              <a:rPr lang="fr-FR" sz="1400" dirty="0">
                <a:latin typeface="Bahnschrift Light SemiCondensed" panose="020B0502040204020203" pitchFamily="34" charset="0"/>
              </a:rPr>
              <a:t> en doctorat. 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2ABEE19E-22B6-4E76-B557-A15E3F019914}"/>
              </a:ext>
            </a:extLst>
          </p:cNvPr>
          <p:cNvSpPr txBox="1"/>
          <p:nvPr/>
        </p:nvSpPr>
        <p:spPr>
          <a:xfrm>
            <a:off x="2330485" y="8563005"/>
            <a:ext cx="31295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85725" algn="l"/>
              </a:tabLst>
            </a:pPr>
            <a:r>
              <a:rPr lang="fr-FR" sz="1400" dirty="0">
                <a:latin typeface="Bahnschrift Light SemiCondensed" panose="020B0502040204020203" pitchFamily="34" charset="0"/>
              </a:rPr>
              <a:t>Un mail est automatiquement envoyé au candidat pour finaliser son inscription.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D2C24917-DB6E-4A07-8064-4076917D5E98}"/>
              </a:ext>
            </a:extLst>
          </p:cNvPr>
          <p:cNvSpPr txBox="1"/>
          <p:nvPr/>
        </p:nvSpPr>
        <p:spPr>
          <a:xfrm>
            <a:off x="4851909" y="3296708"/>
            <a:ext cx="2126374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  <a:defRPr sz="1200">
                <a:latin typeface="Bahnschrift Light SemiCondensed" panose="020B0502040204020203" pitchFamily="34" charset="0"/>
              </a:defRPr>
            </a:lvl1pPr>
          </a:lstStyle>
          <a:p>
            <a:pPr marL="0" indent="0">
              <a:buNone/>
            </a:pPr>
            <a:r>
              <a:rPr lang="fr-FR" dirty="0"/>
              <a:t>dans la rubrique </a:t>
            </a:r>
            <a:r>
              <a:rPr lang="fr-FR" u="sng" dirty="0">
                <a:hlinkClick r:id="rId5"/>
              </a:rPr>
              <a:t>« j’ai oublié mon mot de passe »</a:t>
            </a:r>
            <a:r>
              <a:rPr lang="fr-FR" dirty="0">
                <a:hlinkClick r:id="rId5"/>
              </a:rPr>
              <a:t>. </a:t>
            </a:r>
            <a:endParaRPr lang="fr-FR" dirty="0"/>
          </a:p>
          <a:p>
            <a:pPr marL="0" indent="0">
              <a:buNone/>
            </a:pPr>
            <a:endParaRPr lang="fr-FR" sz="300" dirty="0"/>
          </a:p>
          <a:p>
            <a:pPr marL="0" indent="0">
              <a:buNone/>
            </a:pPr>
            <a:r>
              <a:rPr lang="fr-FR" dirty="0"/>
              <a:t>Si je ne reçois pas de mail de réinitialisation de mot de passe, je contacte le Centre d’Etudes Doctorales.</a:t>
            </a:r>
          </a:p>
        </p:txBody>
      </p:sp>
      <p:pic>
        <p:nvPicPr>
          <p:cNvPr id="49" name="Picture 4" descr="compte d'utilisateur">
            <a:extLst>
              <a:ext uri="{FF2B5EF4-FFF2-40B4-BE49-F238E27FC236}">
                <a16:creationId xmlns:a16="http://schemas.microsoft.com/office/drawing/2014/main" id="{1B5499B1-2716-4360-99ED-B1ECE353D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8496">
            <a:off x="4924151" y="2721657"/>
            <a:ext cx="487537" cy="48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ZoneTexte 59">
            <a:extLst>
              <a:ext uri="{FF2B5EF4-FFF2-40B4-BE49-F238E27FC236}">
                <a16:creationId xmlns:a16="http://schemas.microsoft.com/office/drawing/2014/main" id="{1F674B64-51BA-43CC-96B7-8B391D566DBB}"/>
              </a:ext>
            </a:extLst>
          </p:cNvPr>
          <p:cNvSpPr txBox="1"/>
          <p:nvPr/>
        </p:nvSpPr>
        <p:spPr>
          <a:xfrm>
            <a:off x="3115327" y="7241391"/>
            <a:ext cx="37682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85725" algn="l"/>
              </a:tabLst>
            </a:pPr>
            <a:r>
              <a:rPr lang="fr-FR" sz="1400" dirty="0">
                <a:latin typeface="Bahnschrift Light SemiCondensed" panose="020B0502040204020203" pitchFamily="34" charset="0"/>
              </a:rPr>
              <a:t>En cas d’avis défavorable, je motive ma décision dans le champ « Avis circonstancié ».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BA54305A-4907-45B0-BCD0-52B52F38D5F1}"/>
              </a:ext>
            </a:extLst>
          </p:cNvPr>
          <p:cNvSpPr txBox="1"/>
          <p:nvPr/>
        </p:nvSpPr>
        <p:spPr>
          <a:xfrm>
            <a:off x="5417000" y="2561217"/>
            <a:ext cx="14228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Bahnschrift Light SemiCondensed" panose="020B0502040204020203" pitchFamily="34" charset="0"/>
              </a:rPr>
              <a:t>Pour obtenir l’accès à mon compte, je saisis mon adresse mail professionnel</a:t>
            </a:r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EA710F7C-589F-4C83-8BE6-D6A2DA356362}"/>
              </a:ext>
            </a:extLst>
          </p:cNvPr>
          <p:cNvGrpSpPr/>
          <p:nvPr/>
        </p:nvGrpSpPr>
        <p:grpSpPr>
          <a:xfrm>
            <a:off x="209411" y="1982770"/>
            <a:ext cx="639879" cy="707886"/>
            <a:chOff x="720687" y="2063740"/>
            <a:chExt cx="678352" cy="723081"/>
          </a:xfrm>
        </p:grpSpPr>
        <p:sp>
          <p:nvSpPr>
            <p:cNvPr id="63" name="Forme libre : forme 62">
              <a:extLst>
                <a:ext uri="{FF2B5EF4-FFF2-40B4-BE49-F238E27FC236}">
                  <a16:creationId xmlns:a16="http://schemas.microsoft.com/office/drawing/2014/main" id="{DDB27437-9B1F-4510-94C2-F4BC245E17AA}"/>
                </a:ext>
              </a:extLst>
            </p:cNvPr>
            <p:cNvSpPr/>
            <p:nvPr/>
          </p:nvSpPr>
          <p:spPr>
            <a:xfrm>
              <a:off x="793486" y="2234604"/>
              <a:ext cx="532756" cy="484722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4DDF8A58-ED8B-428E-AB5E-E5201FDC237A}"/>
                </a:ext>
              </a:extLst>
            </p:cNvPr>
            <p:cNvSpPr txBox="1"/>
            <p:nvPr/>
          </p:nvSpPr>
          <p:spPr>
            <a:xfrm>
              <a:off x="720687" y="2063740"/>
              <a:ext cx="678352" cy="723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1.</a:t>
              </a:r>
            </a:p>
          </p:txBody>
        </p:sp>
      </p:grpSp>
      <p:grpSp>
        <p:nvGrpSpPr>
          <p:cNvPr id="66" name="Groupe 65">
            <a:extLst>
              <a:ext uri="{FF2B5EF4-FFF2-40B4-BE49-F238E27FC236}">
                <a16:creationId xmlns:a16="http://schemas.microsoft.com/office/drawing/2014/main" id="{067D8788-7500-4C8F-9D3D-0B4737B1B354}"/>
              </a:ext>
            </a:extLst>
          </p:cNvPr>
          <p:cNvGrpSpPr/>
          <p:nvPr/>
        </p:nvGrpSpPr>
        <p:grpSpPr>
          <a:xfrm>
            <a:off x="2926176" y="5261834"/>
            <a:ext cx="793920" cy="707886"/>
            <a:chOff x="4075166" y="3412017"/>
            <a:chExt cx="841653" cy="723082"/>
          </a:xfrm>
        </p:grpSpPr>
        <p:sp>
          <p:nvSpPr>
            <p:cNvPr id="68" name="Forme libre : forme 67">
              <a:extLst>
                <a:ext uri="{FF2B5EF4-FFF2-40B4-BE49-F238E27FC236}">
                  <a16:creationId xmlns:a16="http://schemas.microsoft.com/office/drawing/2014/main" id="{D98E8AF1-8A44-4D61-91BF-19F52F7B087F}"/>
                </a:ext>
              </a:extLst>
            </p:cNvPr>
            <p:cNvSpPr/>
            <p:nvPr/>
          </p:nvSpPr>
          <p:spPr>
            <a:xfrm>
              <a:off x="4203883" y="3590795"/>
              <a:ext cx="469578" cy="51770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7F93F8DB-37AA-4379-AE64-8331CA68F4CF}"/>
                </a:ext>
              </a:extLst>
            </p:cNvPr>
            <p:cNvSpPr txBox="1"/>
            <p:nvPr/>
          </p:nvSpPr>
          <p:spPr>
            <a:xfrm>
              <a:off x="4075166" y="3412017"/>
              <a:ext cx="841653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2.</a:t>
              </a:r>
            </a:p>
          </p:txBody>
        </p:sp>
      </p:grpSp>
      <p:grpSp>
        <p:nvGrpSpPr>
          <p:cNvPr id="72" name="Groupe 71">
            <a:extLst>
              <a:ext uri="{FF2B5EF4-FFF2-40B4-BE49-F238E27FC236}">
                <a16:creationId xmlns:a16="http://schemas.microsoft.com/office/drawing/2014/main" id="{3ACFF270-67AF-4419-B034-AA1E7EA33C53}"/>
              </a:ext>
            </a:extLst>
          </p:cNvPr>
          <p:cNvGrpSpPr/>
          <p:nvPr/>
        </p:nvGrpSpPr>
        <p:grpSpPr>
          <a:xfrm>
            <a:off x="1756570" y="8150032"/>
            <a:ext cx="853513" cy="707887"/>
            <a:chOff x="1226582" y="4751916"/>
            <a:chExt cx="904830" cy="723082"/>
          </a:xfrm>
        </p:grpSpPr>
        <p:sp>
          <p:nvSpPr>
            <p:cNvPr id="74" name="Forme libre : forme 73">
              <a:extLst>
                <a:ext uri="{FF2B5EF4-FFF2-40B4-BE49-F238E27FC236}">
                  <a16:creationId xmlns:a16="http://schemas.microsoft.com/office/drawing/2014/main" id="{EADFBF6A-D7A2-45AA-8EC0-036E562A46A4}"/>
                </a:ext>
              </a:extLst>
            </p:cNvPr>
            <p:cNvSpPr/>
            <p:nvPr/>
          </p:nvSpPr>
          <p:spPr>
            <a:xfrm>
              <a:off x="1226582" y="4969810"/>
              <a:ext cx="663600" cy="481387"/>
            </a:xfrm>
            <a:custGeom>
              <a:avLst/>
              <a:gdLst>
                <a:gd name="connsiteX0" fmla="*/ 374441 w 704047"/>
                <a:gd name="connsiteY0" fmla="*/ 1279 h 539101"/>
                <a:gd name="connsiteX1" fmla="*/ 215945 w 704047"/>
                <a:gd name="connsiteY1" fmla="*/ 37855 h 539101"/>
                <a:gd name="connsiteX2" fmla="*/ 33065 w 704047"/>
                <a:gd name="connsiteY2" fmla="*/ 159775 h 539101"/>
                <a:gd name="connsiteX3" fmla="*/ 20873 w 704047"/>
                <a:gd name="connsiteY3" fmla="*/ 379231 h 539101"/>
                <a:gd name="connsiteX4" fmla="*/ 252521 w 704047"/>
                <a:gd name="connsiteY4" fmla="*/ 525535 h 539101"/>
                <a:gd name="connsiteX5" fmla="*/ 557321 w 704047"/>
                <a:gd name="connsiteY5" fmla="*/ 513343 h 539101"/>
                <a:gd name="connsiteX6" fmla="*/ 703625 w 704047"/>
                <a:gd name="connsiteY6" fmla="*/ 354847 h 539101"/>
                <a:gd name="connsiteX7" fmla="*/ 593897 w 704047"/>
                <a:gd name="connsiteY7" fmla="*/ 74431 h 539101"/>
                <a:gd name="connsiteX8" fmla="*/ 374441 w 704047"/>
                <a:gd name="connsiteY8" fmla="*/ 1279 h 53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047" h="539101">
                  <a:moveTo>
                    <a:pt x="374441" y="1279"/>
                  </a:moveTo>
                  <a:cubicBezTo>
                    <a:pt x="311449" y="-4817"/>
                    <a:pt x="272841" y="11439"/>
                    <a:pt x="215945" y="37855"/>
                  </a:cubicBezTo>
                  <a:cubicBezTo>
                    <a:pt x="159049" y="64271"/>
                    <a:pt x="65577" y="102879"/>
                    <a:pt x="33065" y="159775"/>
                  </a:cubicBezTo>
                  <a:cubicBezTo>
                    <a:pt x="553" y="216671"/>
                    <a:pt x="-15703" y="318271"/>
                    <a:pt x="20873" y="379231"/>
                  </a:cubicBezTo>
                  <a:cubicBezTo>
                    <a:pt x="57449" y="440191"/>
                    <a:pt x="163113" y="503183"/>
                    <a:pt x="252521" y="525535"/>
                  </a:cubicBezTo>
                  <a:cubicBezTo>
                    <a:pt x="341929" y="547887"/>
                    <a:pt x="482137" y="541791"/>
                    <a:pt x="557321" y="513343"/>
                  </a:cubicBezTo>
                  <a:cubicBezTo>
                    <a:pt x="632505" y="484895"/>
                    <a:pt x="697529" y="427999"/>
                    <a:pt x="703625" y="354847"/>
                  </a:cubicBezTo>
                  <a:cubicBezTo>
                    <a:pt x="709721" y="281695"/>
                    <a:pt x="648761" y="133359"/>
                    <a:pt x="593897" y="74431"/>
                  </a:cubicBezTo>
                  <a:cubicBezTo>
                    <a:pt x="539033" y="15503"/>
                    <a:pt x="437433" y="7375"/>
                    <a:pt x="374441" y="1279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C05F4C9D-C200-48C4-A7B9-4DEB0AB76C9C}"/>
                </a:ext>
              </a:extLst>
            </p:cNvPr>
            <p:cNvSpPr txBox="1"/>
            <p:nvPr/>
          </p:nvSpPr>
          <p:spPr>
            <a:xfrm>
              <a:off x="1320882" y="4751916"/>
              <a:ext cx="810530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3.</a:t>
              </a:r>
            </a:p>
          </p:txBody>
        </p:sp>
      </p:grpSp>
      <p:pic>
        <p:nvPicPr>
          <p:cNvPr id="76" name="Image 75">
            <a:extLst>
              <a:ext uri="{FF2B5EF4-FFF2-40B4-BE49-F238E27FC236}">
                <a16:creationId xmlns:a16="http://schemas.microsoft.com/office/drawing/2014/main" id="{1379514A-DFDD-4DB0-BAAD-B91D0463DEF1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 rot="21307748">
            <a:off x="1063847" y="6899003"/>
            <a:ext cx="552526" cy="498180"/>
          </a:xfrm>
          <a:prstGeom prst="rect">
            <a:avLst/>
          </a:prstGeom>
        </p:spPr>
      </p:pic>
      <p:pic>
        <p:nvPicPr>
          <p:cNvPr id="77" name="Image 76">
            <a:extLst>
              <a:ext uri="{FF2B5EF4-FFF2-40B4-BE49-F238E27FC236}">
                <a16:creationId xmlns:a16="http://schemas.microsoft.com/office/drawing/2014/main" id="{9D4FAB2A-D5B0-4950-A182-1C0E7D49860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886287" flipV="1">
            <a:off x="620010" y="6869311"/>
            <a:ext cx="458561" cy="360000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1DD2C939-CAFE-4BA8-8802-126AA1B1EC00}"/>
              </a:ext>
            </a:extLst>
          </p:cNvPr>
          <p:cNvSpPr txBox="1"/>
          <p:nvPr/>
        </p:nvSpPr>
        <p:spPr>
          <a:xfrm rot="21251443">
            <a:off x="31762" y="6137750"/>
            <a:ext cx="2188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Bradley Hand ITC" panose="03070402050302030203" pitchFamily="66" charset="0"/>
              </a:rPr>
              <a:t>Je sélectionne la demande d’inscription en cliquant sur cette icône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C69FB14D-A6F1-4482-AC8B-BFE8BE5581F6}"/>
              </a:ext>
            </a:extLst>
          </p:cNvPr>
          <p:cNvSpPr txBox="1"/>
          <p:nvPr/>
        </p:nvSpPr>
        <p:spPr>
          <a:xfrm>
            <a:off x="2523431" y="1381102"/>
            <a:ext cx="4043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rgbClr val="B00000"/>
                </a:solidFill>
                <a:latin typeface="Fredoka One" panose="02000000000000000000" pitchFamily="2" charset="0"/>
              </a:defRPr>
            </a:lvl1pPr>
          </a:lstStyle>
          <a:p>
            <a:r>
              <a:rPr lang="fr-FR" b="1" dirty="0">
                <a:solidFill>
                  <a:schemeClr val="tx1"/>
                </a:solidFill>
                <a:latin typeface="Bahnschrift" panose="020B0502040204020203" pitchFamily="34" charset="0"/>
              </a:rPr>
              <a:t>Le rôle de l’École Doctorale </a:t>
            </a:r>
          </a:p>
        </p:txBody>
      </p:sp>
      <p:sp>
        <p:nvSpPr>
          <p:cNvPr id="33" name="Forme libre : forme 32">
            <a:extLst>
              <a:ext uri="{FF2B5EF4-FFF2-40B4-BE49-F238E27FC236}">
                <a16:creationId xmlns:a16="http://schemas.microsoft.com/office/drawing/2014/main" id="{F12663C1-72C2-4859-99D4-AC79DA652F0A}"/>
              </a:ext>
            </a:extLst>
          </p:cNvPr>
          <p:cNvSpPr/>
          <p:nvPr/>
        </p:nvSpPr>
        <p:spPr>
          <a:xfrm>
            <a:off x="102655" y="2630311"/>
            <a:ext cx="2934056" cy="3048000"/>
          </a:xfrm>
          <a:custGeom>
            <a:avLst/>
            <a:gdLst>
              <a:gd name="connsiteX0" fmla="*/ 269878 w 2934056"/>
              <a:gd name="connsiteY0" fmla="*/ 0 h 3048000"/>
              <a:gd name="connsiteX1" fmla="*/ 156989 w 2934056"/>
              <a:gd name="connsiteY1" fmla="*/ 11289 h 3048000"/>
              <a:gd name="connsiteX2" fmla="*/ 44101 w 2934056"/>
              <a:gd name="connsiteY2" fmla="*/ 146756 h 3048000"/>
              <a:gd name="connsiteX3" fmla="*/ 44101 w 2934056"/>
              <a:gd name="connsiteY3" fmla="*/ 620889 h 3048000"/>
              <a:gd name="connsiteX4" fmla="*/ 134412 w 2934056"/>
              <a:gd name="connsiteY4" fmla="*/ 756356 h 3048000"/>
              <a:gd name="connsiteX5" fmla="*/ 236012 w 2934056"/>
              <a:gd name="connsiteY5" fmla="*/ 835378 h 3048000"/>
              <a:gd name="connsiteX6" fmla="*/ 326323 w 2934056"/>
              <a:gd name="connsiteY6" fmla="*/ 869245 h 3048000"/>
              <a:gd name="connsiteX7" fmla="*/ 360189 w 2934056"/>
              <a:gd name="connsiteY7" fmla="*/ 857956 h 3048000"/>
              <a:gd name="connsiteX8" fmla="*/ 360189 w 2934056"/>
              <a:gd name="connsiteY8" fmla="*/ 778933 h 3048000"/>
              <a:gd name="connsiteX9" fmla="*/ 303745 w 2934056"/>
              <a:gd name="connsiteY9" fmla="*/ 767645 h 3048000"/>
              <a:gd name="connsiteX10" fmla="*/ 236012 w 2934056"/>
              <a:gd name="connsiteY10" fmla="*/ 778933 h 3048000"/>
              <a:gd name="connsiteX11" fmla="*/ 190856 w 2934056"/>
              <a:gd name="connsiteY11" fmla="*/ 790222 h 3048000"/>
              <a:gd name="connsiteX12" fmla="*/ 89256 w 2934056"/>
              <a:gd name="connsiteY12" fmla="*/ 914400 h 3048000"/>
              <a:gd name="connsiteX13" fmla="*/ 44101 w 2934056"/>
              <a:gd name="connsiteY13" fmla="*/ 1004711 h 3048000"/>
              <a:gd name="connsiteX14" fmla="*/ 32812 w 2934056"/>
              <a:gd name="connsiteY14" fmla="*/ 1738489 h 3048000"/>
              <a:gd name="connsiteX15" fmla="*/ 77967 w 2934056"/>
              <a:gd name="connsiteY15" fmla="*/ 1794933 h 3048000"/>
              <a:gd name="connsiteX16" fmla="*/ 145701 w 2934056"/>
              <a:gd name="connsiteY16" fmla="*/ 1930400 h 3048000"/>
              <a:gd name="connsiteX17" fmla="*/ 236012 w 2934056"/>
              <a:gd name="connsiteY17" fmla="*/ 2088445 h 3048000"/>
              <a:gd name="connsiteX18" fmla="*/ 382767 w 2934056"/>
              <a:gd name="connsiteY18" fmla="*/ 2246489 h 3048000"/>
              <a:gd name="connsiteX19" fmla="*/ 506945 w 2934056"/>
              <a:gd name="connsiteY19" fmla="*/ 2336800 h 3048000"/>
              <a:gd name="connsiteX20" fmla="*/ 755301 w 2934056"/>
              <a:gd name="connsiteY20" fmla="*/ 2494845 h 3048000"/>
              <a:gd name="connsiteX21" fmla="*/ 890767 w 2934056"/>
              <a:gd name="connsiteY21" fmla="*/ 2540000 h 3048000"/>
              <a:gd name="connsiteX22" fmla="*/ 1229434 w 2934056"/>
              <a:gd name="connsiteY22" fmla="*/ 2596445 h 3048000"/>
              <a:gd name="connsiteX23" fmla="*/ 1364901 w 2934056"/>
              <a:gd name="connsiteY23" fmla="*/ 2619022 h 3048000"/>
              <a:gd name="connsiteX24" fmla="*/ 1692278 w 2934056"/>
              <a:gd name="connsiteY24" fmla="*/ 2630311 h 3048000"/>
              <a:gd name="connsiteX25" fmla="*/ 1782589 w 2934056"/>
              <a:gd name="connsiteY25" fmla="*/ 2652889 h 3048000"/>
              <a:gd name="connsiteX26" fmla="*/ 2053523 w 2934056"/>
              <a:gd name="connsiteY26" fmla="*/ 2675467 h 3048000"/>
              <a:gd name="connsiteX27" fmla="*/ 2290589 w 2934056"/>
              <a:gd name="connsiteY27" fmla="*/ 2743200 h 3048000"/>
              <a:gd name="connsiteX28" fmla="*/ 2414767 w 2934056"/>
              <a:gd name="connsiteY28" fmla="*/ 2777067 h 3048000"/>
              <a:gd name="connsiteX29" fmla="*/ 2538945 w 2934056"/>
              <a:gd name="connsiteY29" fmla="*/ 2822222 h 3048000"/>
              <a:gd name="connsiteX30" fmla="*/ 2674412 w 2934056"/>
              <a:gd name="connsiteY30" fmla="*/ 2878667 h 3048000"/>
              <a:gd name="connsiteX31" fmla="*/ 2742145 w 2934056"/>
              <a:gd name="connsiteY31" fmla="*/ 2923822 h 3048000"/>
              <a:gd name="connsiteX32" fmla="*/ 2787301 w 2934056"/>
              <a:gd name="connsiteY32" fmla="*/ 2957689 h 3048000"/>
              <a:gd name="connsiteX33" fmla="*/ 2934056 w 2934056"/>
              <a:gd name="connsiteY33" fmla="*/ 3048000 h 30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934056" h="3048000">
                <a:moveTo>
                  <a:pt x="269878" y="0"/>
                </a:moveTo>
                <a:cubicBezTo>
                  <a:pt x="232248" y="3763"/>
                  <a:pt x="193351" y="900"/>
                  <a:pt x="156989" y="11289"/>
                </a:cubicBezTo>
                <a:cubicBezTo>
                  <a:pt x="108988" y="25004"/>
                  <a:pt x="57985" y="125930"/>
                  <a:pt x="44101" y="146756"/>
                </a:cubicBezTo>
                <a:cubicBezTo>
                  <a:pt x="11013" y="328738"/>
                  <a:pt x="-10085" y="387891"/>
                  <a:pt x="44101" y="620889"/>
                </a:cubicBezTo>
                <a:cubicBezTo>
                  <a:pt x="56394" y="673749"/>
                  <a:pt x="98225" y="715912"/>
                  <a:pt x="134412" y="756356"/>
                </a:cubicBezTo>
                <a:cubicBezTo>
                  <a:pt x="163020" y="788330"/>
                  <a:pt x="199922" y="812177"/>
                  <a:pt x="236012" y="835378"/>
                </a:cubicBezTo>
                <a:cubicBezTo>
                  <a:pt x="250550" y="844724"/>
                  <a:pt x="304328" y="861913"/>
                  <a:pt x="326323" y="869245"/>
                </a:cubicBezTo>
                <a:cubicBezTo>
                  <a:pt x="337612" y="865482"/>
                  <a:pt x="352756" y="867248"/>
                  <a:pt x="360189" y="857956"/>
                </a:cubicBezTo>
                <a:cubicBezTo>
                  <a:pt x="368995" y="846948"/>
                  <a:pt x="380502" y="792475"/>
                  <a:pt x="360189" y="778933"/>
                </a:cubicBezTo>
                <a:cubicBezTo>
                  <a:pt x="344224" y="768290"/>
                  <a:pt x="322560" y="771408"/>
                  <a:pt x="303745" y="767645"/>
                </a:cubicBezTo>
                <a:cubicBezTo>
                  <a:pt x="281167" y="771408"/>
                  <a:pt x="258457" y="774444"/>
                  <a:pt x="236012" y="778933"/>
                </a:cubicBezTo>
                <a:cubicBezTo>
                  <a:pt x="220798" y="781976"/>
                  <a:pt x="203404" y="781096"/>
                  <a:pt x="190856" y="790222"/>
                </a:cubicBezTo>
                <a:cubicBezTo>
                  <a:pt x="106859" y="851311"/>
                  <a:pt x="125365" y="849404"/>
                  <a:pt x="89256" y="914400"/>
                </a:cubicBezTo>
                <a:cubicBezTo>
                  <a:pt x="44825" y="994375"/>
                  <a:pt x="64736" y="942802"/>
                  <a:pt x="44101" y="1004711"/>
                </a:cubicBezTo>
                <a:cubicBezTo>
                  <a:pt x="-6284" y="1323814"/>
                  <a:pt x="-18054" y="1306128"/>
                  <a:pt x="32812" y="1738489"/>
                </a:cubicBezTo>
                <a:cubicBezTo>
                  <a:pt x="35627" y="1762418"/>
                  <a:pt x="62915" y="1776118"/>
                  <a:pt x="77967" y="1794933"/>
                </a:cubicBezTo>
                <a:cubicBezTo>
                  <a:pt x="119363" y="1919122"/>
                  <a:pt x="75671" y="1807848"/>
                  <a:pt x="145701" y="1930400"/>
                </a:cubicBezTo>
                <a:cubicBezTo>
                  <a:pt x="195306" y="2017209"/>
                  <a:pt x="178383" y="2015098"/>
                  <a:pt x="236012" y="2088445"/>
                </a:cubicBezTo>
                <a:cubicBezTo>
                  <a:pt x="259878" y="2118820"/>
                  <a:pt x="347559" y="2217495"/>
                  <a:pt x="382767" y="2246489"/>
                </a:cubicBezTo>
                <a:cubicBezTo>
                  <a:pt x="422276" y="2279026"/>
                  <a:pt x="464359" y="2308409"/>
                  <a:pt x="506945" y="2336800"/>
                </a:cubicBezTo>
                <a:cubicBezTo>
                  <a:pt x="588591" y="2391231"/>
                  <a:pt x="662210" y="2463815"/>
                  <a:pt x="755301" y="2494845"/>
                </a:cubicBezTo>
                <a:cubicBezTo>
                  <a:pt x="800456" y="2509897"/>
                  <a:pt x="844590" y="2528456"/>
                  <a:pt x="890767" y="2540000"/>
                </a:cubicBezTo>
                <a:cubicBezTo>
                  <a:pt x="1001060" y="2567573"/>
                  <a:pt x="1117287" y="2579192"/>
                  <a:pt x="1229434" y="2596445"/>
                </a:cubicBezTo>
                <a:cubicBezTo>
                  <a:pt x="1274680" y="2603406"/>
                  <a:pt x="1319245" y="2615681"/>
                  <a:pt x="1364901" y="2619022"/>
                </a:cubicBezTo>
                <a:cubicBezTo>
                  <a:pt x="1473800" y="2626990"/>
                  <a:pt x="1583152" y="2626548"/>
                  <a:pt x="1692278" y="2630311"/>
                </a:cubicBezTo>
                <a:cubicBezTo>
                  <a:pt x="1722382" y="2637837"/>
                  <a:pt x="1751763" y="2649332"/>
                  <a:pt x="1782589" y="2652889"/>
                </a:cubicBezTo>
                <a:cubicBezTo>
                  <a:pt x="1845826" y="2660186"/>
                  <a:pt x="1973811" y="2654801"/>
                  <a:pt x="2053523" y="2675467"/>
                </a:cubicBezTo>
                <a:cubicBezTo>
                  <a:pt x="2133077" y="2696092"/>
                  <a:pt x="2211474" y="2720949"/>
                  <a:pt x="2290589" y="2743200"/>
                </a:cubicBezTo>
                <a:cubicBezTo>
                  <a:pt x="2331891" y="2754816"/>
                  <a:pt x="2376392" y="2757880"/>
                  <a:pt x="2414767" y="2777067"/>
                </a:cubicBezTo>
                <a:cubicBezTo>
                  <a:pt x="2499663" y="2819514"/>
                  <a:pt x="2457748" y="2805982"/>
                  <a:pt x="2538945" y="2822222"/>
                </a:cubicBezTo>
                <a:cubicBezTo>
                  <a:pt x="2643133" y="2874317"/>
                  <a:pt x="2596604" y="2859215"/>
                  <a:pt x="2674412" y="2878667"/>
                </a:cubicBezTo>
                <a:cubicBezTo>
                  <a:pt x="2696990" y="2893719"/>
                  <a:pt x="2719915" y="2908261"/>
                  <a:pt x="2742145" y="2923822"/>
                </a:cubicBezTo>
                <a:cubicBezTo>
                  <a:pt x="2757559" y="2934612"/>
                  <a:pt x="2771504" y="2947468"/>
                  <a:pt x="2787301" y="2957689"/>
                </a:cubicBezTo>
                <a:cubicBezTo>
                  <a:pt x="2835525" y="2988893"/>
                  <a:pt x="2934056" y="3048000"/>
                  <a:pt x="2934056" y="304800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Forme libre : forme 3">
            <a:extLst>
              <a:ext uri="{FF2B5EF4-FFF2-40B4-BE49-F238E27FC236}">
                <a16:creationId xmlns:a16="http://schemas.microsoft.com/office/drawing/2014/main" id="{63D49994-98AF-44FF-B8E7-BB31C45DB03E}"/>
              </a:ext>
            </a:extLst>
          </p:cNvPr>
          <p:cNvSpPr/>
          <p:nvPr/>
        </p:nvSpPr>
        <p:spPr>
          <a:xfrm>
            <a:off x="2302933" y="5881511"/>
            <a:ext cx="756356" cy="2449689"/>
          </a:xfrm>
          <a:custGeom>
            <a:avLst/>
            <a:gdLst>
              <a:gd name="connsiteX0" fmla="*/ 756356 w 756356"/>
              <a:gd name="connsiteY0" fmla="*/ 0 h 2449689"/>
              <a:gd name="connsiteX1" fmla="*/ 688623 w 756356"/>
              <a:gd name="connsiteY1" fmla="*/ 169333 h 2449689"/>
              <a:gd name="connsiteX2" fmla="*/ 609600 w 756356"/>
              <a:gd name="connsiteY2" fmla="*/ 248356 h 2449689"/>
              <a:gd name="connsiteX3" fmla="*/ 530578 w 756356"/>
              <a:gd name="connsiteY3" fmla="*/ 406400 h 2449689"/>
              <a:gd name="connsiteX4" fmla="*/ 451556 w 756356"/>
              <a:gd name="connsiteY4" fmla="*/ 733778 h 2449689"/>
              <a:gd name="connsiteX5" fmla="*/ 406400 w 756356"/>
              <a:gd name="connsiteY5" fmla="*/ 1140178 h 2449689"/>
              <a:gd name="connsiteX6" fmla="*/ 383823 w 756356"/>
              <a:gd name="connsiteY6" fmla="*/ 1693333 h 2449689"/>
              <a:gd name="connsiteX7" fmla="*/ 338667 w 756356"/>
              <a:gd name="connsiteY7" fmla="*/ 1862667 h 2449689"/>
              <a:gd name="connsiteX8" fmla="*/ 169334 w 756356"/>
              <a:gd name="connsiteY8" fmla="*/ 2235200 h 2449689"/>
              <a:gd name="connsiteX9" fmla="*/ 56445 w 756356"/>
              <a:gd name="connsiteY9" fmla="*/ 2404533 h 2449689"/>
              <a:gd name="connsiteX10" fmla="*/ 11289 w 756356"/>
              <a:gd name="connsiteY10" fmla="*/ 2438400 h 2449689"/>
              <a:gd name="connsiteX11" fmla="*/ 0 w 756356"/>
              <a:gd name="connsiteY11" fmla="*/ 2449689 h 2449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56356" h="2449689">
                <a:moveTo>
                  <a:pt x="756356" y="0"/>
                </a:moveTo>
                <a:cubicBezTo>
                  <a:pt x="733534" y="114111"/>
                  <a:pt x="754937" y="96990"/>
                  <a:pt x="688623" y="169333"/>
                </a:cubicBezTo>
                <a:cubicBezTo>
                  <a:pt x="663451" y="196793"/>
                  <a:pt x="609600" y="248356"/>
                  <a:pt x="609600" y="248356"/>
                </a:cubicBezTo>
                <a:cubicBezTo>
                  <a:pt x="583259" y="301037"/>
                  <a:pt x="544398" y="349145"/>
                  <a:pt x="530578" y="406400"/>
                </a:cubicBezTo>
                <a:lnTo>
                  <a:pt x="451556" y="733778"/>
                </a:lnTo>
                <a:cubicBezTo>
                  <a:pt x="443758" y="800062"/>
                  <a:pt x="409849" y="1081537"/>
                  <a:pt x="406400" y="1140178"/>
                </a:cubicBezTo>
                <a:cubicBezTo>
                  <a:pt x="395564" y="1324398"/>
                  <a:pt x="401048" y="1509600"/>
                  <a:pt x="383823" y="1693333"/>
                </a:cubicBezTo>
                <a:cubicBezTo>
                  <a:pt x="378370" y="1751495"/>
                  <a:pt x="356689" y="1807099"/>
                  <a:pt x="338667" y="1862667"/>
                </a:cubicBezTo>
                <a:cubicBezTo>
                  <a:pt x="236314" y="2178255"/>
                  <a:pt x="293017" y="2024940"/>
                  <a:pt x="169334" y="2235200"/>
                </a:cubicBezTo>
                <a:cubicBezTo>
                  <a:pt x="107936" y="2339576"/>
                  <a:pt x="165145" y="2285951"/>
                  <a:pt x="56445" y="2404533"/>
                </a:cubicBezTo>
                <a:cubicBezTo>
                  <a:pt x="43731" y="2418403"/>
                  <a:pt x="25981" y="2426646"/>
                  <a:pt x="11289" y="2438400"/>
                </a:cubicBezTo>
                <a:cubicBezTo>
                  <a:pt x="7133" y="2441724"/>
                  <a:pt x="3763" y="2445926"/>
                  <a:pt x="0" y="2449689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0473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8D2A3227FD914CAD8B753A54022AD7" ma:contentTypeVersion="11" ma:contentTypeDescription="Crée un document." ma:contentTypeScope="" ma:versionID="6783e8e6c47b3e8b270a21165a480ece">
  <xsd:schema xmlns:xsd="http://www.w3.org/2001/XMLSchema" xmlns:xs="http://www.w3.org/2001/XMLSchema" xmlns:p="http://schemas.microsoft.com/office/2006/metadata/properties" xmlns:ns2="98f26d2f-a1ed-4822-9107-19a8aca5b6c0" xmlns:ns3="732070cb-6fdb-4c47-aca2-c0d8877b2ba0" targetNamespace="http://schemas.microsoft.com/office/2006/metadata/properties" ma:root="true" ma:fieldsID="3c513bf0f7e32fbb9d9b6b46d7420fcd" ns2:_="" ns3:_="">
    <xsd:import namespace="98f26d2f-a1ed-4822-9107-19a8aca5b6c0"/>
    <xsd:import namespace="732070cb-6fdb-4c47-aca2-c0d8877b2b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f26d2f-a1ed-4822-9107-19a8aca5b6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1e53345a-0816-489b-9a5d-f039fa85a9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2070cb-6fdb-4c47-aca2-c0d8877b2ba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9f4e445-b13f-4a5a-9d93-762cdb646220}" ma:internalName="TaxCatchAll" ma:showField="CatchAllData" ma:web="732070cb-6fdb-4c47-aca2-c0d8877b2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8f26d2f-a1ed-4822-9107-19a8aca5b6c0">
      <Terms xmlns="http://schemas.microsoft.com/office/infopath/2007/PartnerControls"/>
    </lcf76f155ced4ddcb4097134ff3c332f>
    <TaxCatchAll xmlns="732070cb-6fdb-4c47-aca2-c0d8877b2ba0" xsi:nil="true"/>
  </documentManagement>
</p:properties>
</file>

<file path=customXml/itemProps1.xml><?xml version="1.0" encoding="utf-8"?>
<ds:datastoreItem xmlns:ds="http://schemas.openxmlformats.org/officeDocument/2006/customXml" ds:itemID="{3E1D561E-9F5F-4F37-96ED-312CB54376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f26d2f-a1ed-4822-9107-19a8aca5b6c0"/>
    <ds:schemaRef ds:uri="732070cb-6fdb-4c47-aca2-c0d8877b2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4A7611-7DFA-443C-84FC-FCA44D4F28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5EC583-753A-4096-9D4C-B53A666CDE14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98f26d2f-a1ed-4822-9107-19a8aca5b6c0"/>
    <ds:schemaRef ds:uri="http://schemas.microsoft.com/office/2006/metadata/properties"/>
    <ds:schemaRef ds:uri="http://purl.org/dc/dcmitype/"/>
    <ds:schemaRef ds:uri="732070cb-6fdb-4c47-aca2-c0d8877b2ba0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614</TotalTime>
  <Words>1894</Words>
  <Application>Microsoft Office PowerPoint</Application>
  <PresentationFormat>Format A4 (210 x 297 mm)</PresentationFormat>
  <Paragraphs>195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2" baseType="lpstr">
      <vt:lpstr>Arial</vt:lpstr>
      <vt:lpstr>Bahnschrift</vt:lpstr>
      <vt:lpstr>Bahnschrift Light SemiCondensed</vt:lpstr>
      <vt:lpstr>Bahnschrift SemiLight</vt:lpstr>
      <vt:lpstr>Bradley Hand ITC</vt:lpstr>
      <vt:lpstr>Calibri</vt:lpstr>
      <vt:lpstr>Calibri Light</vt:lpstr>
      <vt:lpstr>Fredoka One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Laurette DUBIN</dc:creator>
  <cp:lastModifiedBy>Fournier Valerie</cp:lastModifiedBy>
  <cp:revision>81</cp:revision>
  <cp:lastPrinted>2024-06-14T16:53:06Z</cp:lastPrinted>
  <dcterms:created xsi:type="dcterms:W3CDTF">2024-04-18T12:37:54Z</dcterms:created>
  <dcterms:modified xsi:type="dcterms:W3CDTF">2024-06-25T09:39:48Z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0x010100428D2A3227FD914CAD8B753A54022AD7</vt:lpwstr>
  </property>
  <property fmtid="{D5CDD505-2E9C-101B-9397-08002B2CF9AE}" pid="3" name="MediaServiceImageTags">
    <vt:lpwstr/>
  </property>
</Properties>
</file>