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264" r:id="rId5"/>
    <p:sldId id="281" r:id="rId6"/>
    <p:sldId id="279" r:id="rId7"/>
    <p:sldId id="265" r:id="rId8"/>
    <p:sldId id="272" r:id="rId9"/>
    <p:sldId id="273" r:id="rId10"/>
    <p:sldId id="274" r:id="rId11"/>
    <p:sldId id="275" r:id="rId12"/>
  </p:sldIdLst>
  <p:sldSz cx="6858000" cy="9906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AB8A6D-302D-CB95-F024-BDC532790C6B}" name="Delphine PIERRE" initials="DP" userId="S::delphine.pierre@univ-poitiers.fr::ba96cc0f-7d88-4ceb-82fb-49c72d7f9695" providerId="AD"/>
  <p188:author id="{E1B186DE-E319-48BB-2B2A-D1FBF1D1B3B3}" name="Diane Capito" initials="DC" userId="S::diane.capito@univ-poitiers.fr::c16e7b9e-36cc-43fb-9767-83c53072096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auge Michael" initials="NM" lastIdx="5" clrIdx="0">
    <p:extLst>
      <p:ext uri="{19B8F6BF-5375-455C-9EA6-DF929625EA0E}">
        <p15:presenceInfo xmlns:p15="http://schemas.microsoft.com/office/powerpoint/2012/main" userId="S-1-5-21-436374069-1326574676-839522115-98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6B6B"/>
    <a:srgbClr val="009999"/>
    <a:srgbClr val="B00000"/>
    <a:srgbClr val="473CBB"/>
    <a:srgbClr val="FFF7E1"/>
    <a:srgbClr val="FFD966"/>
    <a:srgbClr val="FFFA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3144"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8EC67098-C031-47FE-A295-8790D707E378}"/>
              </a:ext>
            </a:extLst>
          </p:cNvPr>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5E592964-97BD-4118-B95E-A1F12CAF0383}"/>
              </a:ext>
            </a:extLst>
          </p:cNvPr>
          <p:cNvSpPr>
            <a:spLocks noGrp="1"/>
          </p:cNvSpPr>
          <p:nvPr>
            <p:ph type="dt" sz="quarter" idx="1"/>
          </p:nvPr>
        </p:nvSpPr>
        <p:spPr>
          <a:xfrm>
            <a:off x="5622925" y="0"/>
            <a:ext cx="4302125" cy="341313"/>
          </a:xfrm>
          <a:prstGeom prst="rect">
            <a:avLst/>
          </a:prstGeom>
        </p:spPr>
        <p:txBody>
          <a:bodyPr vert="horz" lIns="91440" tIns="45720" rIns="91440" bIns="45720" rtlCol="0"/>
          <a:lstStyle>
            <a:lvl1pPr algn="r">
              <a:defRPr sz="1200"/>
            </a:lvl1pPr>
          </a:lstStyle>
          <a:p>
            <a:fld id="{5F17D54C-3D0B-4A61-925A-A4C858E4BFE6}" type="datetimeFigureOut">
              <a:rPr lang="fr-FR" smtClean="0"/>
              <a:t>12/01/2026</a:t>
            </a:fld>
            <a:endParaRPr lang="fr-FR"/>
          </a:p>
        </p:txBody>
      </p:sp>
      <p:sp>
        <p:nvSpPr>
          <p:cNvPr id="4" name="Espace réservé du pied de page 3">
            <a:extLst>
              <a:ext uri="{FF2B5EF4-FFF2-40B4-BE49-F238E27FC236}">
                <a16:creationId xmlns:a16="http://schemas.microsoft.com/office/drawing/2014/main" id="{EBABE285-9C3D-4B81-B999-7F11FD9E211D}"/>
              </a:ext>
            </a:extLst>
          </p:cNvPr>
          <p:cNvSpPr>
            <a:spLocks noGrp="1"/>
          </p:cNvSpPr>
          <p:nvPr>
            <p:ph type="ftr" sz="quarter" idx="2"/>
          </p:nvPr>
        </p:nvSpPr>
        <p:spPr>
          <a:xfrm>
            <a:off x="0" y="6456363"/>
            <a:ext cx="4302125" cy="3413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4604DC9-1857-46D7-8A99-2E7119636756}"/>
              </a:ext>
            </a:extLst>
          </p:cNvPr>
          <p:cNvSpPr>
            <a:spLocks noGrp="1"/>
          </p:cNvSpPr>
          <p:nvPr>
            <p:ph type="sldNum" sz="quarter" idx="3"/>
          </p:nvPr>
        </p:nvSpPr>
        <p:spPr>
          <a:xfrm>
            <a:off x="5622925" y="6456363"/>
            <a:ext cx="4302125" cy="341312"/>
          </a:xfrm>
          <a:prstGeom prst="rect">
            <a:avLst/>
          </a:prstGeom>
        </p:spPr>
        <p:txBody>
          <a:bodyPr vert="horz" lIns="91440" tIns="45720" rIns="91440" bIns="45720" rtlCol="0" anchor="b"/>
          <a:lstStyle>
            <a:lvl1pPr algn="r">
              <a:defRPr sz="1200"/>
            </a:lvl1pPr>
          </a:lstStyle>
          <a:p>
            <a:fld id="{7558F93F-6A10-435D-9818-5EBF8F0220FF}" type="slidenum">
              <a:rPr lang="fr-FR" smtClean="0"/>
              <a:t>‹N°›</a:t>
            </a:fld>
            <a:endParaRPr lang="fr-FR"/>
          </a:p>
        </p:txBody>
      </p:sp>
    </p:spTree>
    <p:extLst>
      <p:ext uri="{BB962C8B-B14F-4D97-AF65-F5344CB8AC3E}">
        <p14:creationId xmlns:p14="http://schemas.microsoft.com/office/powerpoint/2010/main" val="23827971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005" cy="340263"/>
          </a:xfrm>
          <a:prstGeom prst="rect">
            <a:avLst/>
          </a:prstGeom>
        </p:spPr>
        <p:txBody>
          <a:bodyPr vert="horz" lIns="88194" tIns="44097" rIns="88194" bIns="44097" rtlCol="0"/>
          <a:lstStyle>
            <a:lvl1pPr algn="l">
              <a:defRPr sz="1200"/>
            </a:lvl1pPr>
          </a:lstStyle>
          <a:p>
            <a:endParaRPr lang="fr-FR"/>
          </a:p>
        </p:txBody>
      </p:sp>
      <p:sp>
        <p:nvSpPr>
          <p:cNvPr id="3" name="Espace réservé de la date 2"/>
          <p:cNvSpPr>
            <a:spLocks noGrp="1"/>
          </p:cNvSpPr>
          <p:nvPr>
            <p:ph type="dt" idx="1"/>
          </p:nvPr>
        </p:nvSpPr>
        <p:spPr>
          <a:xfrm>
            <a:off x="5623093" y="0"/>
            <a:ext cx="4302005" cy="340263"/>
          </a:xfrm>
          <a:prstGeom prst="rect">
            <a:avLst/>
          </a:prstGeom>
        </p:spPr>
        <p:txBody>
          <a:bodyPr vert="horz" lIns="88194" tIns="44097" rIns="88194" bIns="44097" rtlCol="0"/>
          <a:lstStyle>
            <a:lvl1pPr algn="r">
              <a:defRPr sz="1200"/>
            </a:lvl1pPr>
          </a:lstStyle>
          <a:p>
            <a:fld id="{48D78497-AD24-4DBA-BCD6-E0882F45B5D8}" type="datetimeFigureOut">
              <a:rPr lang="fr-FR" smtClean="0"/>
              <a:t>12/01/2026</a:t>
            </a:fld>
            <a:endParaRPr lang="fr-FR"/>
          </a:p>
        </p:txBody>
      </p:sp>
      <p:sp>
        <p:nvSpPr>
          <p:cNvPr id="4" name="Espace réservé de l'image des diapositives 3"/>
          <p:cNvSpPr>
            <a:spLocks noGrp="1" noRot="1" noChangeAspect="1"/>
          </p:cNvSpPr>
          <p:nvPr>
            <p:ph type="sldImg" idx="2"/>
          </p:nvPr>
        </p:nvSpPr>
        <p:spPr>
          <a:xfrm>
            <a:off x="4168775" y="849313"/>
            <a:ext cx="1589088" cy="2295525"/>
          </a:xfrm>
          <a:prstGeom prst="rect">
            <a:avLst/>
          </a:prstGeom>
          <a:noFill/>
          <a:ln w="12700">
            <a:solidFill>
              <a:prstClr val="black"/>
            </a:solidFill>
          </a:ln>
        </p:spPr>
        <p:txBody>
          <a:bodyPr vert="horz" lIns="88194" tIns="44097" rIns="88194" bIns="44097" rtlCol="0" anchor="ctr"/>
          <a:lstStyle/>
          <a:p>
            <a:endParaRPr lang="fr-FR"/>
          </a:p>
        </p:txBody>
      </p:sp>
      <p:sp>
        <p:nvSpPr>
          <p:cNvPr id="5" name="Espace réservé des notes 4"/>
          <p:cNvSpPr>
            <a:spLocks noGrp="1"/>
          </p:cNvSpPr>
          <p:nvPr>
            <p:ph type="body" sz="quarter" idx="3"/>
          </p:nvPr>
        </p:nvSpPr>
        <p:spPr>
          <a:xfrm>
            <a:off x="993126" y="3271998"/>
            <a:ext cx="7940386" cy="2676537"/>
          </a:xfrm>
          <a:prstGeom prst="rect">
            <a:avLst/>
          </a:prstGeom>
        </p:spPr>
        <p:txBody>
          <a:bodyPr vert="horz" lIns="88194" tIns="44097" rIns="88194" bIns="44097"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457412"/>
            <a:ext cx="4302005" cy="340263"/>
          </a:xfrm>
          <a:prstGeom prst="rect">
            <a:avLst/>
          </a:prstGeom>
        </p:spPr>
        <p:txBody>
          <a:bodyPr vert="horz" lIns="88194" tIns="44097" rIns="88194" bIns="44097"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3093" y="6457412"/>
            <a:ext cx="4302005" cy="340263"/>
          </a:xfrm>
          <a:prstGeom prst="rect">
            <a:avLst/>
          </a:prstGeom>
        </p:spPr>
        <p:txBody>
          <a:bodyPr vert="horz" lIns="88194" tIns="44097" rIns="88194" bIns="44097" rtlCol="0" anchor="b"/>
          <a:lstStyle>
            <a:lvl1pPr algn="r">
              <a:defRPr sz="1200"/>
            </a:lvl1pPr>
          </a:lstStyle>
          <a:p>
            <a:fld id="{13ACA349-1A7F-4F2A-9834-BED8C7AEB1AA}" type="slidenum">
              <a:rPr lang="fr-FR" smtClean="0"/>
              <a:t>‹N°›</a:t>
            </a:fld>
            <a:endParaRPr lang="fr-FR"/>
          </a:p>
        </p:txBody>
      </p:sp>
    </p:spTree>
    <p:extLst>
      <p:ext uri="{BB962C8B-B14F-4D97-AF65-F5344CB8AC3E}">
        <p14:creationId xmlns:p14="http://schemas.microsoft.com/office/powerpoint/2010/main" val="371442068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336A17F-B86E-485C-8BBA-1242BEA3ACF5}" type="datetime1">
              <a:rPr lang="fr-FR" smtClean="0"/>
              <a:t>12/01/2026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658131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ACE45AE-4BEC-4460-96B9-A37FCCE1B730}" type="datetime1">
              <a:rPr lang="fr-FR" smtClean="0"/>
              <a:t>12/01/2026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586515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00CA89-15A9-437D-8A8A-967A394754B9}" type="datetime1">
              <a:rPr lang="fr-FR" smtClean="0"/>
              <a:t>12/01/2026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2498152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10AACF3-5B16-4D4C-B9BF-924AE0F90977}" type="datetime1">
              <a:rPr lang="fr-FR" smtClean="0"/>
              <a:t>12/01/2026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3319943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8F9A057-3FE2-4E4C-9A3A-C25D4D5BE61B}" type="datetime1">
              <a:rPr lang="fr-FR" smtClean="0"/>
              <a:t>12/01/2026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1622759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A7BDE5-2840-48FA-9006-4D0430966364}" type="datetime1">
              <a:rPr lang="fr-FR" smtClean="0"/>
              <a:t>12/01/2026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355672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8FAD39F-0805-4956-9E8D-8711DF4896FF}" type="datetime1">
              <a:rPr lang="fr-FR" smtClean="0"/>
              <a:t>12/01/2026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1840615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21A477C-E7AF-4C84-982B-590063F1047C}" type="datetime1">
              <a:rPr lang="fr-FR" smtClean="0"/>
              <a:t>12/01/2026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660522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D94B26-0F9E-46E7-9032-66F7F55DDE0B}" type="datetime1">
              <a:rPr lang="fr-FR" smtClean="0"/>
              <a:t>12/01/2026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144324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AA95A8-AE56-4EAB-8EBF-488022B9EACB}" type="datetime1">
              <a:rPr lang="fr-FR" smtClean="0"/>
              <a:t>12/01/2026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317781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1F5928-47F8-4E1F-AC76-5C36BF1227F5}" type="datetime1">
              <a:rPr lang="fr-FR" smtClean="0"/>
              <a:t>12/01/2026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C044B9C-B550-4C35-96EC-3EEA822600A0}" type="slidenum">
              <a:rPr lang="fr-FR" smtClean="0"/>
              <a:t>‹N°›</a:t>
            </a:fld>
            <a:endParaRPr lang="fr-FR"/>
          </a:p>
        </p:txBody>
      </p:sp>
    </p:spTree>
    <p:extLst>
      <p:ext uri="{BB962C8B-B14F-4D97-AF65-F5344CB8AC3E}">
        <p14:creationId xmlns:p14="http://schemas.microsoft.com/office/powerpoint/2010/main" val="2210339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3042C4F-C397-4E4B-9F40-3DEE12A93370}" type="datetime1">
              <a:rPr lang="fr-FR" smtClean="0"/>
              <a:t>12/01/2026</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C044B9C-B550-4C35-96EC-3EEA822600A0}" type="slidenum">
              <a:rPr lang="fr-FR" smtClean="0"/>
              <a:t>‹N°›</a:t>
            </a:fld>
            <a:endParaRPr lang="fr-FR"/>
          </a:p>
        </p:txBody>
      </p:sp>
    </p:spTree>
    <p:extLst>
      <p:ext uri="{BB962C8B-B14F-4D97-AF65-F5344CB8AC3E}">
        <p14:creationId xmlns:p14="http://schemas.microsoft.com/office/powerpoint/2010/main" val="3489390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adum.fr/phd/profil/initcpt.pl"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adum.fr/index.pl" TargetMode="External"/><Relationship Id="rId5" Type="http://schemas.openxmlformats.org/officeDocument/2006/relationships/image" Target="../media/image7.png"/><Relationship Id="rId4" Type="http://schemas.openxmlformats.org/officeDocument/2006/relationships/hyperlink" Target="https://adum.fr/phd/profil/initcpt.pl"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B3A8FC0-99E3-4C97-AAF2-1412C907087D}"/>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5" name="Image 34">
            <a:extLst>
              <a:ext uri="{FF2B5EF4-FFF2-40B4-BE49-F238E27FC236}">
                <a16:creationId xmlns:a16="http://schemas.microsoft.com/office/drawing/2014/main" id="{5EFBEAAC-D6DC-4928-8681-49037C02E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sp>
        <p:nvSpPr>
          <p:cNvPr id="44" name="ZoneTexte 36">
            <a:extLst>
              <a:ext uri="{FF2B5EF4-FFF2-40B4-BE49-F238E27FC236}">
                <a16:creationId xmlns:a16="http://schemas.microsoft.com/office/drawing/2014/main" id="{DAC07B2C-8250-454A-ADE6-B3ECD79EB6F1}"/>
              </a:ext>
            </a:extLst>
          </p:cNvPr>
          <p:cNvSpPr txBox="1"/>
          <p:nvPr/>
        </p:nvSpPr>
        <p:spPr>
          <a:xfrm>
            <a:off x="-15729" y="1057853"/>
            <a:ext cx="6858000" cy="116955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fr-FR" sz="2800" b="1" dirty="0">
                <a:solidFill>
                  <a:srgbClr val="DB6B6B"/>
                </a:solidFill>
                <a:latin typeface="Arial" panose="020B0604020202020204" pitchFamily="34" charset="0"/>
                <a:cs typeface="Arial" panose="020B0604020202020204" pitchFamily="34" charset="0"/>
              </a:rPr>
              <a:t>GUIDE</a:t>
            </a:r>
          </a:p>
          <a:p>
            <a:pPr algn="ctr"/>
            <a:r>
              <a:rPr lang="fr-FR" sz="2800" b="1" dirty="0">
                <a:solidFill>
                  <a:srgbClr val="DB6B6B"/>
                </a:solidFill>
                <a:latin typeface="Arial" panose="020B0604020202020204" pitchFamily="34" charset="0"/>
                <a:cs typeface="Arial" panose="020B0604020202020204" pitchFamily="34" charset="0"/>
              </a:rPr>
              <a:t>du Comité de Suivi Individuel (CSI)</a:t>
            </a:r>
          </a:p>
        </p:txBody>
      </p:sp>
      <p:pic>
        <p:nvPicPr>
          <p:cNvPr id="6" name="Image 5">
            <a:extLst>
              <a:ext uri="{FF2B5EF4-FFF2-40B4-BE49-F238E27FC236}">
                <a16:creationId xmlns:a16="http://schemas.microsoft.com/office/drawing/2014/main" id="{395B9115-D4AA-45D9-8EE4-B0090759A8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pic>
        <p:nvPicPr>
          <p:cNvPr id="7" name="Image 6">
            <a:extLst>
              <a:ext uri="{FF2B5EF4-FFF2-40B4-BE49-F238E27FC236}">
                <a16:creationId xmlns:a16="http://schemas.microsoft.com/office/drawing/2014/main" id="{64FCEE01-471A-47DD-9510-B266A208E947}"/>
              </a:ext>
            </a:extLst>
          </p:cNvPr>
          <p:cNvPicPr>
            <a:picLocks noChangeAspect="1"/>
          </p:cNvPicPr>
          <p:nvPr/>
        </p:nvPicPr>
        <p:blipFill>
          <a:blip r:embed="rId4"/>
          <a:stretch>
            <a:fillRect/>
          </a:stretch>
        </p:blipFill>
        <p:spPr>
          <a:xfrm>
            <a:off x="926825" y="2999203"/>
            <a:ext cx="4587702" cy="4319354"/>
          </a:xfrm>
          <a:prstGeom prst="rect">
            <a:avLst/>
          </a:prstGeom>
        </p:spPr>
      </p:pic>
      <p:sp>
        <p:nvSpPr>
          <p:cNvPr id="3" name="Espace réservé du numéro de diapositive 2">
            <a:extLst>
              <a:ext uri="{FF2B5EF4-FFF2-40B4-BE49-F238E27FC236}">
                <a16:creationId xmlns:a16="http://schemas.microsoft.com/office/drawing/2014/main" id="{9C3B29FB-6940-4334-847A-83D46D24FCB6}"/>
              </a:ext>
            </a:extLst>
          </p:cNvPr>
          <p:cNvSpPr>
            <a:spLocks noGrp="1"/>
          </p:cNvSpPr>
          <p:nvPr>
            <p:ph type="sldNum" sz="quarter" idx="12"/>
          </p:nvPr>
        </p:nvSpPr>
        <p:spPr/>
        <p:txBody>
          <a:bodyPr/>
          <a:lstStyle/>
          <a:p>
            <a:fld id="{BC044B9C-B550-4C35-96EC-3EEA822600A0}" type="slidenum">
              <a:rPr lang="fr-FR" smtClean="0"/>
              <a:t>1</a:t>
            </a:fld>
            <a:endParaRPr lang="fr-FR"/>
          </a:p>
        </p:txBody>
      </p:sp>
    </p:spTree>
    <p:extLst>
      <p:ext uri="{BB962C8B-B14F-4D97-AF65-F5344CB8AC3E}">
        <p14:creationId xmlns:p14="http://schemas.microsoft.com/office/powerpoint/2010/main" val="91897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rme libre : forme 3">
            <a:extLst>
              <a:ext uri="{FF2B5EF4-FFF2-40B4-BE49-F238E27FC236}">
                <a16:creationId xmlns:a16="http://schemas.microsoft.com/office/drawing/2014/main" id="{4B6F48F8-5D48-470D-A161-BABD9B8D5D88}"/>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Image 4">
            <a:extLst>
              <a:ext uri="{FF2B5EF4-FFF2-40B4-BE49-F238E27FC236}">
                <a16:creationId xmlns:a16="http://schemas.microsoft.com/office/drawing/2014/main" id="{2E837FD8-B9B9-4576-87F2-B6F2727EA2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pic>
        <p:nvPicPr>
          <p:cNvPr id="7" name="Image 6">
            <a:extLst>
              <a:ext uri="{FF2B5EF4-FFF2-40B4-BE49-F238E27FC236}">
                <a16:creationId xmlns:a16="http://schemas.microsoft.com/office/drawing/2014/main" id="{2D680A72-8CF9-4CBB-A39C-F5BA9B5C1E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66" name="Espace réservé du numéro de diapositive 65">
            <a:extLst>
              <a:ext uri="{FF2B5EF4-FFF2-40B4-BE49-F238E27FC236}">
                <a16:creationId xmlns:a16="http://schemas.microsoft.com/office/drawing/2014/main" id="{C6F19179-60D8-4375-B7BD-EB03EA5BDA41}"/>
              </a:ext>
            </a:extLst>
          </p:cNvPr>
          <p:cNvSpPr>
            <a:spLocks noGrp="1"/>
          </p:cNvSpPr>
          <p:nvPr>
            <p:ph type="sldNum" sz="quarter" idx="12"/>
          </p:nvPr>
        </p:nvSpPr>
        <p:spPr/>
        <p:txBody>
          <a:bodyPr/>
          <a:lstStyle/>
          <a:p>
            <a:fld id="{BC044B9C-B550-4C35-96EC-3EEA822600A0}" type="slidenum">
              <a:rPr lang="fr-FR" smtClean="0"/>
              <a:t>2</a:t>
            </a:fld>
            <a:endParaRPr lang="fr-FR"/>
          </a:p>
        </p:txBody>
      </p:sp>
      <p:pic>
        <p:nvPicPr>
          <p:cNvPr id="2" name="Image 1">
            <a:extLst>
              <a:ext uri="{FF2B5EF4-FFF2-40B4-BE49-F238E27FC236}">
                <a16:creationId xmlns:a16="http://schemas.microsoft.com/office/drawing/2014/main" id="{4F33426E-C587-478D-B656-01B021B4A4E5}"/>
              </a:ext>
            </a:extLst>
          </p:cNvPr>
          <p:cNvPicPr>
            <a:picLocks noChangeAspect="1"/>
          </p:cNvPicPr>
          <p:nvPr/>
        </p:nvPicPr>
        <p:blipFill>
          <a:blip r:embed="rId4"/>
          <a:stretch>
            <a:fillRect/>
          </a:stretch>
        </p:blipFill>
        <p:spPr>
          <a:xfrm>
            <a:off x="87184" y="2428103"/>
            <a:ext cx="6535351" cy="3676135"/>
          </a:xfrm>
          <a:prstGeom prst="rect">
            <a:avLst/>
          </a:prstGeom>
        </p:spPr>
      </p:pic>
    </p:spTree>
    <p:extLst>
      <p:ext uri="{BB962C8B-B14F-4D97-AF65-F5344CB8AC3E}">
        <p14:creationId xmlns:p14="http://schemas.microsoft.com/office/powerpoint/2010/main" val="1140891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DC5B4-7B85-3E83-C11B-574921F7D9A8}"/>
            </a:ext>
          </a:extLst>
        </p:cNvPr>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1F93652-621A-F0FD-6FF7-D98929795C27}"/>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0" name="Forme libre : forme 49">
            <a:extLst>
              <a:ext uri="{FF2B5EF4-FFF2-40B4-BE49-F238E27FC236}">
                <a16:creationId xmlns:a16="http://schemas.microsoft.com/office/drawing/2014/main" id="{ABA0B847-8314-8D08-F975-091B3BA94ECD}"/>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5" name="Image 34">
            <a:extLst>
              <a:ext uri="{FF2B5EF4-FFF2-40B4-BE49-F238E27FC236}">
                <a16:creationId xmlns:a16="http://schemas.microsoft.com/office/drawing/2014/main" id="{B096E821-473A-7188-3180-CD15751090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sp>
        <p:nvSpPr>
          <p:cNvPr id="44" name="ZoneTexte 36">
            <a:extLst>
              <a:ext uri="{FF2B5EF4-FFF2-40B4-BE49-F238E27FC236}">
                <a16:creationId xmlns:a16="http://schemas.microsoft.com/office/drawing/2014/main" id="{44C89CCA-5B24-4F1D-FB9B-169C8F7F0ABB}"/>
              </a:ext>
            </a:extLst>
          </p:cNvPr>
          <p:cNvSpPr txBox="1"/>
          <p:nvPr/>
        </p:nvSpPr>
        <p:spPr>
          <a:xfrm>
            <a:off x="-1" y="2407245"/>
            <a:ext cx="6857999"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2800" dirty="0">
                <a:latin typeface="Bahnschrift" panose="020B0502040204020203" pitchFamily="34" charset="0"/>
              </a:rPr>
              <a:t>Sommaire</a:t>
            </a:r>
          </a:p>
        </p:txBody>
      </p:sp>
      <p:sp>
        <p:nvSpPr>
          <p:cNvPr id="2" name="Rectangle : coins arrondis 1">
            <a:extLst>
              <a:ext uri="{FF2B5EF4-FFF2-40B4-BE49-F238E27FC236}">
                <a16:creationId xmlns:a16="http://schemas.microsoft.com/office/drawing/2014/main" id="{0B62D9C0-04FF-AF5A-C68D-8DA14D88959D}"/>
              </a:ext>
            </a:extLst>
          </p:cNvPr>
          <p:cNvSpPr/>
          <p:nvPr/>
        </p:nvSpPr>
        <p:spPr>
          <a:xfrm>
            <a:off x="746548" y="3898118"/>
            <a:ext cx="5364902" cy="1964144"/>
          </a:xfrm>
          <a:custGeom>
            <a:avLst/>
            <a:gdLst>
              <a:gd name="connsiteX0" fmla="*/ 0 w 5364902"/>
              <a:gd name="connsiteY0" fmla="*/ 327364 h 1964144"/>
              <a:gd name="connsiteX1" fmla="*/ 327364 w 5364902"/>
              <a:gd name="connsiteY1" fmla="*/ 0 h 1964144"/>
              <a:gd name="connsiteX2" fmla="*/ 906043 w 5364902"/>
              <a:gd name="connsiteY2" fmla="*/ 0 h 1964144"/>
              <a:gd name="connsiteX3" fmla="*/ 1437619 w 5364902"/>
              <a:gd name="connsiteY3" fmla="*/ 0 h 1964144"/>
              <a:gd name="connsiteX4" fmla="*/ 2110501 w 5364902"/>
              <a:gd name="connsiteY4" fmla="*/ 0 h 1964144"/>
              <a:gd name="connsiteX5" fmla="*/ 2877587 w 5364902"/>
              <a:gd name="connsiteY5" fmla="*/ 0 h 1964144"/>
              <a:gd name="connsiteX6" fmla="*/ 3644672 w 5364902"/>
              <a:gd name="connsiteY6" fmla="*/ 0 h 1964144"/>
              <a:gd name="connsiteX7" fmla="*/ 4270453 w 5364902"/>
              <a:gd name="connsiteY7" fmla="*/ 0 h 1964144"/>
              <a:gd name="connsiteX8" fmla="*/ 5037538 w 5364902"/>
              <a:gd name="connsiteY8" fmla="*/ 0 h 1964144"/>
              <a:gd name="connsiteX9" fmla="*/ 5364902 w 5364902"/>
              <a:gd name="connsiteY9" fmla="*/ 327364 h 1964144"/>
              <a:gd name="connsiteX10" fmla="*/ 5364902 w 5364902"/>
              <a:gd name="connsiteY10" fmla="*/ 968978 h 1964144"/>
              <a:gd name="connsiteX11" fmla="*/ 5364902 w 5364902"/>
              <a:gd name="connsiteY11" fmla="*/ 1636780 h 1964144"/>
              <a:gd name="connsiteX12" fmla="*/ 5037538 w 5364902"/>
              <a:gd name="connsiteY12" fmla="*/ 1964144 h 1964144"/>
              <a:gd name="connsiteX13" fmla="*/ 4505961 w 5364902"/>
              <a:gd name="connsiteY13" fmla="*/ 1964144 h 1964144"/>
              <a:gd name="connsiteX14" fmla="*/ 3833079 w 5364902"/>
              <a:gd name="connsiteY14" fmla="*/ 1964144 h 1964144"/>
              <a:gd name="connsiteX15" fmla="*/ 3207299 w 5364902"/>
              <a:gd name="connsiteY15" fmla="*/ 1964144 h 1964144"/>
              <a:gd name="connsiteX16" fmla="*/ 2487315 w 5364902"/>
              <a:gd name="connsiteY16" fmla="*/ 1964144 h 1964144"/>
              <a:gd name="connsiteX17" fmla="*/ 1767331 w 5364902"/>
              <a:gd name="connsiteY17" fmla="*/ 1964144 h 1964144"/>
              <a:gd name="connsiteX18" fmla="*/ 1094449 w 5364902"/>
              <a:gd name="connsiteY18" fmla="*/ 1964144 h 1964144"/>
              <a:gd name="connsiteX19" fmla="*/ 327364 w 5364902"/>
              <a:gd name="connsiteY19" fmla="*/ 1964144 h 1964144"/>
              <a:gd name="connsiteX20" fmla="*/ 0 w 5364902"/>
              <a:gd name="connsiteY20" fmla="*/ 1636780 h 1964144"/>
              <a:gd name="connsiteX21" fmla="*/ 0 w 5364902"/>
              <a:gd name="connsiteY21" fmla="*/ 1008260 h 1964144"/>
              <a:gd name="connsiteX22" fmla="*/ 0 w 5364902"/>
              <a:gd name="connsiteY22" fmla="*/ 327364 h 196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64902" h="1964144" fill="none" extrusionOk="0">
                <a:moveTo>
                  <a:pt x="0" y="327364"/>
                </a:moveTo>
                <a:cubicBezTo>
                  <a:pt x="13349" y="131654"/>
                  <a:pt x="119658" y="-7949"/>
                  <a:pt x="327364" y="0"/>
                </a:cubicBezTo>
                <a:cubicBezTo>
                  <a:pt x="511258" y="103"/>
                  <a:pt x="726688" y="-24252"/>
                  <a:pt x="906043" y="0"/>
                </a:cubicBezTo>
                <a:cubicBezTo>
                  <a:pt x="1085398" y="24252"/>
                  <a:pt x="1286992" y="4270"/>
                  <a:pt x="1437619" y="0"/>
                </a:cubicBezTo>
                <a:cubicBezTo>
                  <a:pt x="1588246" y="-4270"/>
                  <a:pt x="1837513" y="7948"/>
                  <a:pt x="2110501" y="0"/>
                </a:cubicBezTo>
                <a:cubicBezTo>
                  <a:pt x="2383489" y="-7948"/>
                  <a:pt x="2708349" y="26825"/>
                  <a:pt x="2877587" y="0"/>
                </a:cubicBezTo>
                <a:cubicBezTo>
                  <a:pt x="3046825" y="-26825"/>
                  <a:pt x="3316218" y="17949"/>
                  <a:pt x="3644672" y="0"/>
                </a:cubicBezTo>
                <a:cubicBezTo>
                  <a:pt x="3973126" y="-17949"/>
                  <a:pt x="3964834" y="-12209"/>
                  <a:pt x="4270453" y="0"/>
                </a:cubicBezTo>
                <a:cubicBezTo>
                  <a:pt x="4576072" y="12209"/>
                  <a:pt x="4827630" y="24051"/>
                  <a:pt x="5037538" y="0"/>
                </a:cubicBezTo>
                <a:cubicBezTo>
                  <a:pt x="5235233" y="14292"/>
                  <a:pt x="5345418" y="152069"/>
                  <a:pt x="5364902" y="327364"/>
                </a:cubicBezTo>
                <a:cubicBezTo>
                  <a:pt x="5372587" y="513382"/>
                  <a:pt x="5368415" y="830112"/>
                  <a:pt x="5364902" y="968978"/>
                </a:cubicBezTo>
                <a:cubicBezTo>
                  <a:pt x="5361389" y="1107844"/>
                  <a:pt x="5375596" y="1321904"/>
                  <a:pt x="5364902" y="1636780"/>
                </a:cubicBezTo>
                <a:cubicBezTo>
                  <a:pt x="5353833" y="1782029"/>
                  <a:pt x="5187448" y="1982051"/>
                  <a:pt x="5037538" y="1964144"/>
                </a:cubicBezTo>
                <a:cubicBezTo>
                  <a:pt x="4808205" y="1967868"/>
                  <a:pt x="4698397" y="1949730"/>
                  <a:pt x="4505961" y="1964144"/>
                </a:cubicBezTo>
                <a:cubicBezTo>
                  <a:pt x="4313525" y="1978558"/>
                  <a:pt x="4107083" y="1943425"/>
                  <a:pt x="3833079" y="1964144"/>
                </a:cubicBezTo>
                <a:cubicBezTo>
                  <a:pt x="3559075" y="1984863"/>
                  <a:pt x="3491155" y="1972642"/>
                  <a:pt x="3207299" y="1964144"/>
                </a:cubicBezTo>
                <a:cubicBezTo>
                  <a:pt x="2923443" y="1955646"/>
                  <a:pt x="2660511" y="1942705"/>
                  <a:pt x="2487315" y="1964144"/>
                </a:cubicBezTo>
                <a:cubicBezTo>
                  <a:pt x="2314119" y="1985583"/>
                  <a:pt x="1999618" y="1950214"/>
                  <a:pt x="1767331" y="1964144"/>
                </a:cubicBezTo>
                <a:cubicBezTo>
                  <a:pt x="1535044" y="1978074"/>
                  <a:pt x="1389998" y="1997565"/>
                  <a:pt x="1094449" y="1964144"/>
                </a:cubicBezTo>
                <a:cubicBezTo>
                  <a:pt x="798900" y="1930723"/>
                  <a:pt x="537463" y="1944292"/>
                  <a:pt x="327364" y="1964144"/>
                </a:cubicBezTo>
                <a:cubicBezTo>
                  <a:pt x="155503" y="1962046"/>
                  <a:pt x="22728" y="1832791"/>
                  <a:pt x="0" y="1636780"/>
                </a:cubicBezTo>
                <a:cubicBezTo>
                  <a:pt x="-17051" y="1414099"/>
                  <a:pt x="2403" y="1144771"/>
                  <a:pt x="0" y="1008260"/>
                </a:cubicBezTo>
                <a:cubicBezTo>
                  <a:pt x="-2403" y="871749"/>
                  <a:pt x="12408" y="504624"/>
                  <a:pt x="0" y="327364"/>
                </a:cubicBezTo>
                <a:close/>
              </a:path>
              <a:path w="5364902" h="1964144" stroke="0" extrusionOk="0">
                <a:moveTo>
                  <a:pt x="0" y="327364"/>
                </a:moveTo>
                <a:cubicBezTo>
                  <a:pt x="-24364" y="138359"/>
                  <a:pt x="127289" y="-12491"/>
                  <a:pt x="327364" y="0"/>
                </a:cubicBezTo>
                <a:cubicBezTo>
                  <a:pt x="514660" y="25347"/>
                  <a:pt x="721855" y="10628"/>
                  <a:pt x="1047348" y="0"/>
                </a:cubicBezTo>
                <a:cubicBezTo>
                  <a:pt x="1372841" y="-10628"/>
                  <a:pt x="1453338" y="22212"/>
                  <a:pt x="1673128" y="0"/>
                </a:cubicBezTo>
                <a:cubicBezTo>
                  <a:pt x="1892918" y="-22212"/>
                  <a:pt x="2111921" y="14699"/>
                  <a:pt x="2298908" y="0"/>
                </a:cubicBezTo>
                <a:cubicBezTo>
                  <a:pt x="2485895" y="-14699"/>
                  <a:pt x="2733998" y="111"/>
                  <a:pt x="2877587" y="0"/>
                </a:cubicBezTo>
                <a:cubicBezTo>
                  <a:pt x="3021176" y="-111"/>
                  <a:pt x="3257460" y="11959"/>
                  <a:pt x="3503367" y="0"/>
                </a:cubicBezTo>
                <a:cubicBezTo>
                  <a:pt x="3749274" y="-11959"/>
                  <a:pt x="3921661" y="18962"/>
                  <a:pt x="4034944" y="0"/>
                </a:cubicBezTo>
                <a:cubicBezTo>
                  <a:pt x="4148227" y="-18962"/>
                  <a:pt x="4792154" y="34350"/>
                  <a:pt x="5037538" y="0"/>
                </a:cubicBezTo>
                <a:cubicBezTo>
                  <a:pt x="5243146" y="7454"/>
                  <a:pt x="5364707" y="140702"/>
                  <a:pt x="5364902" y="327364"/>
                </a:cubicBezTo>
                <a:cubicBezTo>
                  <a:pt x="5338281" y="520166"/>
                  <a:pt x="5360999" y="805310"/>
                  <a:pt x="5364902" y="982072"/>
                </a:cubicBezTo>
                <a:cubicBezTo>
                  <a:pt x="5368805" y="1158834"/>
                  <a:pt x="5339573" y="1457841"/>
                  <a:pt x="5364902" y="1636780"/>
                </a:cubicBezTo>
                <a:cubicBezTo>
                  <a:pt x="5350340" y="1836542"/>
                  <a:pt x="5224136" y="1972414"/>
                  <a:pt x="5037538" y="1964144"/>
                </a:cubicBezTo>
                <a:cubicBezTo>
                  <a:pt x="4796676" y="1955784"/>
                  <a:pt x="4436286" y="1964069"/>
                  <a:pt x="4270453" y="1964144"/>
                </a:cubicBezTo>
                <a:cubicBezTo>
                  <a:pt x="4104620" y="1964219"/>
                  <a:pt x="3960642" y="1948562"/>
                  <a:pt x="3738876" y="1964144"/>
                </a:cubicBezTo>
                <a:cubicBezTo>
                  <a:pt x="3517110" y="1979726"/>
                  <a:pt x="3405076" y="1974212"/>
                  <a:pt x="3113095" y="1964144"/>
                </a:cubicBezTo>
                <a:cubicBezTo>
                  <a:pt x="2821114" y="1954076"/>
                  <a:pt x="2640223" y="1990713"/>
                  <a:pt x="2487315" y="1964144"/>
                </a:cubicBezTo>
                <a:cubicBezTo>
                  <a:pt x="2334407" y="1937575"/>
                  <a:pt x="2130253" y="1984189"/>
                  <a:pt x="1955738" y="1964144"/>
                </a:cubicBezTo>
                <a:cubicBezTo>
                  <a:pt x="1781223" y="1944099"/>
                  <a:pt x="1466132" y="1949006"/>
                  <a:pt x="1282856" y="1964144"/>
                </a:cubicBezTo>
                <a:cubicBezTo>
                  <a:pt x="1099580" y="1979282"/>
                  <a:pt x="572979" y="1975879"/>
                  <a:pt x="327364" y="1964144"/>
                </a:cubicBezTo>
                <a:cubicBezTo>
                  <a:pt x="114495" y="1941844"/>
                  <a:pt x="6921" y="1776345"/>
                  <a:pt x="0" y="1636780"/>
                </a:cubicBezTo>
                <a:cubicBezTo>
                  <a:pt x="-13449" y="1338052"/>
                  <a:pt x="297" y="1215386"/>
                  <a:pt x="0" y="982072"/>
                </a:cubicBezTo>
                <a:cubicBezTo>
                  <a:pt x="-297" y="748758"/>
                  <a:pt x="-26296" y="559805"/>
                  <a:pt x="0" y="327364"/>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just">
              <a:buAutoNum type="arabicPeriod"/>
              <a:tabLst>
                <a:tab pos="3230563" algn="l"/>
              </a:tabLst>
            </a:pPr>
            <a:r>
              <a:rPr lang="fr-FR" sz="1200" dirty="0">
                <a:solidFill>
                  <a:srgbClr val="000000"/>
                </a:solidFill>
                <a:latin typeface="Calibri" panose="020F0502020204030204" pitchFamily="34" charset="0"/>
              </a:rPr>
              <a:t>Rôle du CSI	Page 4</a:t>
            </a:r>
          </a:p>
          <a:p>
            <a:pPr marL="228600" indent="-228600" algn="just">
              <a:buAutoNum type="arabicPeriod"/>
              <a:tabLst>
                <a:tab pos="3230563" algn="l"/>
              </a:tabLst>
            </a:pPr>
            <a:r>
              <a:rPr lang="fr-FR" sz="1200" dirty="0">
                <a:solidFill>
                  <a:srgbClr val="000000"/>
                </a:solidFill>
                <a:latin typeface="Calibri" panose="020F0502020204030204" pitchFamily="34" charset="0"/>
              </a:rPr>
              <a:t>Composition du CSI	Page 5</a:t>
            </a:r>
          </a:p>
          <a:p>
            <a:pPr marL="228600" indent="-228600" algn="just">
              <a:buAutoNum type="arabicPeriod"/>
              <a:tabLst>
                <a:tab pos="3230563" algn="l"/>
              </a:tabLst>
            </a:pPr>
            <a:r>
              <a:rPr lang="fr-FR" sz="1200" dirty="0">
                <a:solidFill>
                  <a:srgbClr val="000000"/>
                </a:solidFill>
                <a:latin typeface="Calibri" panose="020F0502020204030204" pitchFamily="34" charset="0"/>
              </a:rPr>
              <a:t>Fonctionnement du CSI	Page 6</a:t>
            </a:r>
          </a:p>
          <a:p>
            <a:pPr marL="228600" indent="-228600" algn="just">
              <a:buAutoNum type="arabicPeriod"/>
              <a:tabLst>
                <a:tab pos="3230563" algn="l"/>
              </a:tabLst>
            </a:pPr>
            <a:r>
              <a:rPr lang="fr-FR" sz="1200" dirty="0">
                <a:solidFill>
                  <a:srgbClr val="000000"/>
                </a:solidFill>
                <a:latin typeface="Calibri" panose="020F0502020204030204" pitchFamily="34" charset="0"/>
              </a:rPr>
              <a:t>Procédure et calendrier	Page 7</a:t>
            </a:r>
          </a:p>
          <a:p>
            <a:pPr marL="228600" indent="-228600" algn="just">
              <a:buAutoNum type="arabicPeriod"/>
              <a:tabLst>
                <a:tab pos="3230563" algn="l"/>
              </a:tabLst>
            </a:pPr>
            <a:r>
              <a:rPr lang="fr-FR" sz="1200" dirty="0">
                <a:solidFill>
                  <a:srgbClr val="000000"/>
                </a:solidFill>
                <a:latin typeface="Calibri" panose="020F0502020204030204" pitchFamily="34" charset="0"/>
              </a:rPr>
              <a:t>« Ce que je dois faire »	</a:t>
            </a:r>
            <a:r>
              <a:rPr lang="fr-FR" sz="1200">
                <a:solidFill>
                  <a:srgbClr val="000000"/>
                </a:solidFill>
                <a:latin typeface="Calibri" panose="020F0502020204030204" pitchFamily="34" charset="0"/>
              </a:rPr>
              <a:t>Page 8</a:t>
            </a:r>
            <a:endParaRPr lang="fr-FR" sz="1200" dirty="0">
              <a:solidFill>
                <a:srgbClr val="000000"/>
              </a:solidFill>
              <a:latin typeface="Calibri" panose="020F0502020204030204" pitchFamily="34" charset="0"/>
            </a:endParaRPr>
          </a:p>
        </p:txBody>
      </p:sp>
      <p:pic>
        <p:nvPicPr>
          <p:cNvPr id="7" name="Image 6">
            <a:extLst>
              <a:ext uri="{FF2B5EF4-FFF2-40B4-BE49-F238E27FC236}">
                <a16:creationId xmlns:a16="http://schemas.microsoft.com/office/drawing/2014/main" id="{D8AA1E55-B4DE-482E-9CDC-E83926B5F3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4" name="Espace réservé du numéro de diapositive 3">
            <a:extLst>
              <a:ext uri="{FF2B5EF4-FFF2-40B4-BE49-F238E27FC236}">
                <a16:creationId xmlns:a16="http://schemas.microsoft.com/office/drawing/2014/main" id="{8848E0BC-C034-43D0-BFDD-3461F7893A61}"/>
              </a:ext>
            </a:extLst>
          </p:cNvPr>
          <p:cNvSpPr>
            <a:spLocks noGrp="1"/>
          </p:cNvSpPr>
          <p:nvPr>
            <p:ph type="sldNum" sz="quarter" idx="12"/>
          </p:nvPr>
        </p:nvSpPr>
        <p:spPr/>
        <p:txBody>
          <a:bodyPr/>
          <a:lstStyle/>
          <a:p>
            <a:fld id="{BC044B9C-B550-4C35-96EC-3EEA822600A0}" type="slidenum">
              <a:rPr lang="fr-FR" smtClean="0"/>
              <a:t>3</a:t>
            </a:fld>
            <a:endParaRPr lang="fr-FR"/>
          </a:p>
        </p:txBody>
      </p:sp>
    </p:spTree>
    <p:extLst>
      <p:ext uri="{BB962C8B-B14F-4D97-AF65-F5344CB8AC3E}">
        <p14:creationId xmlns:p14="http://schemas.microsoft.com/office/powerpoint/2010/main" val="1142314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B3A8FC0-99E3-4C97-AAF2-1412C907087D}"/>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Rectangle : coins arrondis 2">
            <a:extLst>
              <a:ext uri="{FF2B5EF4-FFF2-40B4-BE49-F238E27FC236}">
                <a16:creationId xmlns:a16="http://schemas.microsoft.com/office/drawing/2014/main" id="{AEC6AC74-5958-4E01-8ADD-7E34CBF1BB32}"/>
              </a:ext>
            </a:extLst>
          </p:cNvPr>
          <p:cNvSpPr/>
          <p:nvPr/>
        </p:nvSpPr>
        <p:spPr>
          <a:xfrm>
            <a:off x="503826" y="1974697"/>
            <a:ext cx="5364902" cy="7167370"/>
          </a:xfrm>
          <a:custGeom>
            <a:avLst/>
            <a:gdLst>
              <a:gd name="connsiteX0" fmla="*/ 0 w 5364902"/>
              <a:gd name="connsiteY0" fmla="*/ 894168 h 7167370"/>
              <a:gd name="connsiteX1" fmla="*/ 894168 w 5364902"/>
              <a:gd name="connsiteY1" fmla="*/ 0 h 7167370"/>
              <a:gd name="connsiteX2" fmla="*/ 1454497 w 5364902"/>
              <a:gd name="connsiteY2" fmla="*/ 0 h 7167370"/>
              <a:gd name="connsiteX3" fmla="*/ 2086357 w 5364902"/>
              <a:gd name="connsiteY3" fmla="*/ 0 h 7167370"/>
              <a:gd name="connsiteX4" fmla="*/ 2646685 w 5364902"/>
              <a:gd name="connsiteY4" fmla="*/ 0 h 7167370"/>
              <a:gd name="connsiteX5" fmla="*/ 3207014 w 5364902"/>
              <a:gd name="connsiteY5" fmla="*/ 0 h 7167370"/>
              <a:gd name="connsiteX6" fmla="*/ 3803108 w 5364902"/>
              <a:gd name="connsiteY6" fmla="*/ 0 h 7167370"/>
              <a:gd name="connsiteX7" fmla="*/ 4470734 w 5364902"/>
              <a:gd name="connsiteY7" fmla="*/ 0 h 7167370"/>
              <a:gd name="connsiteX8" fmla="*/ 5364902 w 5364902"/>
              <a:gd name="connsiteY8" fmla="*/ 894168 h 7167370"/>
              <a:gd name="connsiteX9" fmla="*/ 5364902 w 5364902"/>
              <a:gd name="connsiteY9" fmla="*/ 1405176 h 7167370"/>
              <a:gd name="connsiteX10" fmla="*/ 5364902 w 5364902"/>
              <a:gd name="connsiteY10" fmla="*/ 2023765 h 7167370"/>
              <a:gd name="connsiteX11" fmla="*/ 5364902 w 5364902"/>
              <a:gd name="connsiteY11" fmla="*/ 2749935 h 7167370"/>
              <a:gd name="connsiteX12" fmla="*/ 5364902 w 5364902"/>
              <a:gd name="connsiteY12" fmla="*/ 3314733 h 7167370"/>
              <a:gd name="connsiteX13" fmla="*/ 5364902 w 5364902"/>
              <a:gd name="connsiteY13" fmla="*/ 3987113 h 7167370"/>
              <a:gd name="connsiteX14" fmla="*/ 5364902 w 5364902"/>
              <a:gd name="connsiteY14" fmla="*/ 4713282 h 7167370"/>
              <a:gd name="connsiteX15" fmla="*/ 5364902 w 5364902"/>
              <a:gd name="connsiteY15" fmla="*/ 5439452 h 7167370"/>
              <a:gd name="connsiteX16" fmla="*/ 5364902 w 5364902"/>
              <a:gd name="connsiteY16" fmla="*/ 6273202 h 7167370"/>
              <a:gd name="connsiteX17" fmla="*/ 4470734 w 5364902"/>
              <a:gd name="connsiteY17" fmla="*/ 7167370 h 7167370"/>
              <a:gd name="connsiteX18" fmla="*/ 3838874 w 5364902"/>
              <a:gd name="connsiteY18" fmla="*/ 7167370 h 7167370"/>
              <a:gd name="connsiteX19" fmla="*/ 3207014 w 5364902"/>
              <a:gd name="connsiteY19" fmla="*/ 7167370 h 7167370"/>
              <a:gd name="connsiteX20" fmla="*/ 2610920 w 5364902"/>
              <a:gd name="connsiteY20" fmla="*/ 7167370 h 7167370"/>
              <a:gd name="connsiteX21" fmla="*/ 1979060 w 5364902"/>
              <a:gd name="connsiteY21" fmla="*/ 7167370 h 7167370"/>
              <a:gd name="connsiteX22" fmla="*/ 1418731 w 5364902"/>
              <a:gd name="connsiteY22" fmla="*/ 7167370 h 7167370"/>
              <a:gd name="connsiteX23" fmla="*/ 894168 w 5364902"/>
              <a:gd name="connsiteY23" fmla="*/ 7167370 h 7167370"/>
              <a:gd name="connsiteX24" fmla="*/ 0 w 5364902"/>
              <a:gd name="connsiteY24" fmla="*/ 6273202 h 7167370"/>
              <a:gd name="connsiteX25" fmla="*/ 0 w 5364902"/>
              <a:gd name="connsiteY25" fmla="*/ 5493242 h 7167370"/>
              <a:gd name="connsiteX26" fmla="*/ 0 w 5364902"/>
              <a:gd name="connsiteY26" fmla="*/ 4982234 h 7167370"/>
              <a:gd name="connsiteX27" fmla="*/ 0 w 5364902"/>
              <a:gd name="connsiteY27" fmla="*/ 4309855 h 7167370"/>
              <a:gd name="connsiteX28" fmla="*/ 0 w 5364902"/>
              <a:gd name="connsiteY28" fmla="*/ 3529895 h 7167370"/>
              <a:gd name="connsiteX29" fmla="*/ 0 w 5364902"/>
              <a:gd name="connsiteY29" fmla="*/ 2857515 h 7167370"/>
              <a:gd name="connsiteX30" fmla="*/ 0 w 5364902"/>
              <a:gd name="connsiteY30" fmla="*/ 2292717 h 7167370"/>
              <a:gd name="connsiteX31" fmla="*/ 0 w 5364902"/>
              <a:gd name="connsiteY31" fmla="*/ 1566547 h 7167370"/>
              <a:gd name="connsiteX32" fmla="*/ 0 w 5364902"/>
              <a:gd name="connsiteY32" fmla="*/ 894168 h 7167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364902" h="7167370" fill="none" extrusionOk="0">
                <a:moveTo>
                  <a:pt x="0" y="894168"/>
                </a:moveTo>
                <a:cubicBezTo>
                  <a:pt x="73542" y="487649"/>
                  <a:pt x="348081" y="80773"/>
                  <a:pt x="894168" y="0"/>
                </a:cubicBezTo>
                <a:cubicBezTo>
                  <a:pt x="1034717" y="23929"/>
                  <a:pt x="1200014" y="27579"/>
                  <a:pt x="1454497" y="0"/>
                </a:cubicBezTo>
                <a:cubicBezTo>
                  <a:pt x="1708980" y="-27579"/>
                  <a:pt x="1846646" y="25053"/>
                  <a:pt x="2086357" y="0"/>
                </a:cubicBezTo>
                <a:cubicBezTo>
                  <a:pt x="2326068" y="-25053"/>
                  <a:pt x="2425891" y="-6132"/>
                  <a:pt x="2646685" y="0"/>
                </a:cubicBezTo>
                <a:cubicBezTo>
                  <a:pt x="2867479" y="6132"/>
                  <a:pt x="2955084" y="15270"/>
                  <a:pt x="3207014" y="0"/>
                </a:cubicBezTo>
                <a:cubicBezTo>
                  <a:pt x="3458944" y="-15270"/>
                  <a:pt x="3555858" y="13964"/>
                  <a:pt x="3803108" y="0"/>
                </a:cubicBezTo>
                <a:cubicBezTo>
                  <a:pt x="4050358" y="-13964"/>
                  <a:pt x="4149967" y="30055"/>
                  <a:pt x="4470734" y="0"/>
                </a:cubicBezTo>
                <a:cubicBezTo>
                  <a:pt x="4992919" y="-102114"/>
                  <a:pt x="5300020" y="423592"/>
                  <a:pt x="5364902" y="894168"/>
                </a:cubicBezTo>
                <a:cubicBezTo>
                  <a:pt x="5360297" y="1021377"/>
                  <a:pt x="5345314" y="1232739"/>
                  <a:pt x="5364902" y="1405176"/>
                </a:cubicBezTo>
                <a:cubicBezTo>
                  <a:pt x="5384490" y="1577613"/>
                  <a:pt x="5376425" y="1719088"/>
                  <a:pt x="5364902" y="2023765"/>
                </a:cubicBezTo>
                <a:cubicBezTo>
                  <a:pt x="5353379" y="2328442"/>
                  <a:pt x="5349075" y="2407971"/>
                  <a:pt x="5364902" y="2749935"/>
                </a:cubicBezTo>
                <a:cubicBezTo>
                  <a:pt x="5380730" y="3091899"/>
                  <a:pt x="5356669" y="3065628"/>
                  <a:pt x="5364902" y="3314733"/>
                </a:cubicBezTo>
                <a:cubicBezTo>
                  <a:pt x="5373135" y="3563838"/>
                  <a:pt x="5365386" y="3656785"/>
                  <a:pt x="5364902" y="3987113"/>
                </a:cubicBezTo>
                <a:cubicBezTo>
                  <a:pt x="5364418" y="4317441"/>
                  <a:pt x="5342622" y="4531639"/>
                  <a:pt x="5364902" y="4713282"/>
                </a:cubicBezTo>
                <a:cubicBezTo>
                  <a:pt x="5387182" y="4894925"/>
                  <a:pt x="5363673" y="5207705"/>
                  <a:pt x="5364902" y="5439452"/>
                </a:cubicBezTo>
                <a:cubicBezTo>
                  <a:pt x="5366132" y="5671199"/>
                  <a:pt x="5385833" y="5938655"/>
                  <a:pt x="5364902" y="6273202"/>
                </a:cubicBezTo>
                <a:cubicBezTo>
                  <a:pt x="5309492" y="6681056"/>
                  <a:pt x="4988466" y="7089585"/>
                  <a:pt x="4470734" y="7167370"/>
                </a:cubicBezTo>
                <a:cubicBezTo>
                  <a:pt x="4174683" y="7136246"/>
                  <a:pt x="4027120" y="7185837"/>
                  <a:pt x="3838874" y="7167370"/>
                </a:cubicBezTo>
                <a:cubicBezTo>
                  <a:pt x="3650628" y="7148903"/>
                  <a:pt x="3359668" y="7142736"/>
                  <a:pt x="3207014" y="7167370"/>
                </a:cubicBezTo>
                <a:cubicBezTo>
                  <a:pt x="3054360" y="7192004"/>
                  <a:pt x="2872413" y="7168791"/>
                  <a:pt x="2610920" y="7167370"/>
                </a:cubicBezTo>
                <a:cubicBezTo>
                  <a:pt x="2349427" y="7165949"/>
                  <a:pt x="2128679" y="7183544"/>
                  <a:pt x="1979060" y="7167370"/>
                </a:cubicBezTo>
                <a:cubicBezTo>
                  <a:pt x="1829441" y="7151196"/>
                  <a:pt x="1682576" y="7154076"/>
                  <a:pt x="1418731" y="7167370"/>
                </a:cubicBezTo>
                <a:cubicBezTo>
                  <a:pt x="1154886" y="7180664"/>
                  <a:pt x="1093138" y="7160939"/>
                  <a:pt x="894168" y="7167370"/>
                </a:cubicBezTo>
                <a:cubicBezTo>
                  <a:pt x="377823" y="7171161"/>
                  <a:pt x="26483" y="6754984"/>
                  <a:pt x="0" y="6273202"/>
                </a:cubicBezTo>
                <a:cubicBezTo>
                  <a:pt x="31251" y="6090746"/>
                  <a:pt x="5972" y="5669143"/>
                  <a:pt x="0" y="5493242"/>
                </a:cubicBezTo>
                <a:cubicBezTo>
                  <a:pt x="-5972" y="5317341"/>
                  <a:pt x="11731" y="5124052"/>
                  <a:pt x="0" y="4982234"/>
                </a:cubicBezTo>
                <a:cubicBezTo>
                  <a:pt x="-11731" y="4840416"/>
                  <a:pt x="-6475" y="4456983"/>
                  <a:pt x="0" y="4309855"/>
                </a:cubicBezTo>
                <a:cubicBezTo>
                  <a:pt x="6475" y="4162727"/>
                  <a:pt x="26657" y="3800456"/>
                  <a:pt x="0" y="3529895"/>
                </a:cubicBezTo>
                <a:cubicBezTo>
                  <a:pt x="-26657" y="3259334"/>
                  <a:pt x="-2617" y="3111431"/>
                  <a:pt x="0" y="2857515"/>
                </a:cubicBezTo>
                <a:cubicBezTo>
                  <a:pt x="2617" y="2603599"/>
                  <a:pt x="-17679" y="2415625"/>
                  <a:pt x="0" y="2292717"/>
                </a:cubicBezTo>
                <a:cubicBezTo>
                  <a:pt x="17679" y="2169809"/>
                  <a:pt x="19093" y="1827137"/>
                  <a:pt x="0" y="1566547"/>
                </a:cubicBezTo>
                <a:cubicBezTo>
                  <a:pt x="-19093" y="1305957"/>
                  <a:pt x="-7817" y="1229792"/>
                  <a:pt x="0" y="894168"/>
                </a:cubicBezTo>
                <a:close/>
              </a:path>
              <a:path w="5364902" h="7167370" stroke="0" extrusionOk="0">
                <a:moveTo>
                  <a:pt x="0" y="894168"/>
                </a:moveTo>
                <a:cubicBezTo>
                  <a:pt x="-10854" y="396677"/>
                  <a:pt x="371580" y="-18631"/>
                  <a:pt x="894168" y="0"/>
                </a:cubicBezTo>
                <a:cubicBezTo>
                  <a:pt x="1177209" y="15799"/>
                  <a:pt x="1267012" y="-17626"/>
                  <a:pt x="1526028" y="0"/>
                </a:cubicBezTo>
                <a:cubicBezTo>
                  <a:pt x="1785044" y="17626"/>
                  <a:pt x="1825704" y="16948"/>
                  <a:pt x="2086357" y="0"/>
                </a:cubicBezTo>
                <a:cubicBezTo>
                  <a:pt x="2347010" y="-16948"/>
                  <a:pt x="2427817" y="-4837"/>
                  <a:pt x="2646685" y="0"/>
                </a:cubicBezTo>
                <a:cubicBezTo>
                  <a:pt x="2865553" y="4837"/>
                  <a:pt x="2953435" y="-13678"/>
                  <a:pt x="3171248" y="0"/>
                </a:cubicBezTo>
                <a:cubicBezTo>
                  <a:pt x="3389061" y="13678"/>
                  <a:pt x="3529218" y="16567"/>
                  <a:pt x="3731577" y="0"/>
                </a:cubicBezTo>
                <a:cubicBezTo>
                  <a:pt x="3933936" y="-16567"/>
                  <a:pt x="4184440" y="282"/>
                  <a:pt x="4470734" y="0"/>
                </a:cubicBezTo>
                <a:cubicBezTo>
                  <a:pt x="4947388" y="-31879"/>
                  <a:pt x="5271264" y="395444"/>
                  <a:pt x="5364902" y="894168"/>
                </a:cubicBezTo>
                <a:cubicBezTo>
                  <a:pt x="5373023" y="1035755"/>
                  <a:pt x="5373928" y="1261704"/>
                  <a:pt x="5364902" y="1512757"/>
                </a:cubicBezTo>
                <a:cubicBezTo>
                  <a:pt x="5355876" y="1763810"/>
                  <a:pt x="5388537" y="1833814"/>
                  <a:pt x="5364902" y="2077555"/>
                </a:cubicBezTo>
                <a:cubicBezTo>
                  <a:pt x="5341267" y="2321296"/>
                  <a:pt x="5377341" y="2435462"/>
                  <a:pt x="5364902" y="2642354"/>
                </a:cubicBezTo>
                <a:cubicBezTo>
                  <a:pt x="5352463" y="2849246"/>
                  <a:pt x="5383310" y="3019317"/>
                  <a:pt x="5364902" y="3207153"/>
                </a:cubicBezTo>
                <a:cubicBezTo>
                  <a:pt x="5346494" y="3394989"/>
                  <a:pt x="5345724" y="3545492"/>
                  <a:pt x="5364902" y="3771951"/>
                </a:cubicBezTo>
                <a:cubicBezTo>
                  <a:pt x="5384080" y="3998410"/>
                  <a:pt x="5361419" y="4167127"/>
                  <a:pt x="5364902" y="4444330"/>
                </a:cubicBezTo>
                <a:cubicBezTo>
                  <a:pt x="5368385" y="4721533"/>
                  <a:pt x="5381417" y="4702442"/>
                  <a:pt x="5364902" y="4955339"/>
                </a:cubicBezTo>
                <a:cubicBezTo>
                  <a:pt x="5348387" y="5208236"/>
                  <a:pt x="5381212" y="5286785"/>
                  <a:pt x="5364902" y="5573928"/>
                </a:cubicBezTo>
                <a:cubicBezTo>
                  <a:pt x="5348592" y="5861071"/>
                  <a:pt x="5361510" y="6021160"/>
                  <a:pt x="5364902" y="6273202"/>
                </a:cubicBezTo>
                <a:cubicBezTo>
                  <a:pt x="5379979" y="6708426"/>
                  <a:pt x="4858843" y="7218490"/>
                  <a:pt x="4470734" y="7167370"/>
                </a:cubicBezTo>
                <a:cubicBezTo>
                  <a:pt x="4222899" y="7179784"/>
                  <a:pt x="3981049" y="7181283"/>
                  <a:pt x="3803108" y="7167370"/>
                </a:cubicBezTo>
                <a:cubicBezTo>
                  <a:pt x="3625167" y="7153457"/>
                  <a:pt x="3555592" y="7155485"/>
                  <a:pt x="3314311" y="7167370"/>
                </a:cubicBezTo>
                <a:cubicBezTo>
                  <a:pt x="3073030" y="7179255"/>
                  <a:pt x="2823003" y="7160899"/>
                  <a:pt x="2646685" y="7167370"/>
                </a:cubicBezTo>
                <a:cubicBezTo>
                  <a:pt x="2470367" y="7173841"/>
                  <a:pt x="2163521" y="7138627"/>
                  <a:pt x="2014825" y="7167370"/>
                </a:cubicBezTo>
                <a:cubicBezTo>
                  <a:pt x="1866129" y="7196113"/>
                  <a:pt x="1383588" y="7114072"/>
                  <a:pt x="894168" y="7167370"/>
                </a:cubicBezTo>
                <a:cubicBezTo>
                  <a:pt x="423935" y="7141004"/>
                  <a:pt x="-105837" y="6735771"/>
                  <a:pt x="0" y="6273202"/>
                </a:cubicBezTo>
                <a:cubicBezTo>
                  <a:pt x="18501" y="6135672"/>
                  <a:pt x="15351" y="5843020"/>
                  <a:pt x="0" y="5708403"/>
                </a:cubicBezTo>
                <a:cubicBezTo>
                  <a:pt x="-15351" y="5573786"/>
                  <a:pt x="21122" y="5328280"/>
                  <a:pt x="0" y="5197395"/>
                </a:cubicBezTo>
                <a:cubicBezTo>
                  <a:pt x="-21122" y="5066510"/>
                  <a:pt x="11314" y="4781265"/>
                  <a:pt x="0" y="4525016"/>
                </a:cubicBezTo>
                <a:cubicBezTo>
                  <a:pt x="-11314" y="4268767"/>
                  <a:pt x="15508" y="4003307"/>
                  <a:pt x="0" y="3745056"/>
                </a:cubicBezTo>
                <a:cubicBezTo>
                  <a:pt x="-15508" y="3486805"/>
                  <a:pt x="-12207" y="3337337"/>
                  <a:pt x="0" y="2965096"/>
                </a:cubicBezTo>
                <a:cubicBezTo>
                  <a:pt x="12207" y="2592855"/>
                  <a:pt x="-17301" y="2610934"/>
                  <a:pt x="0" y="2346507"/>
                </a:cubicBezTo>
                <a:cubicBezTo>
                  <a:pt x="17301" y="2082080"/>
                  <a:pt x="-22059" y="2017863"/>
                  <a:pt x="0" y="1781709"/>
                </a:cubicBezTo>
                <a:cubicBezTo>
                  <a:pt x="22059" y="1545555"/>
                  <a:pt x="-40524" y="1182985"/>
                  <a:pt x="0" y="894168"/>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spcAft>
                <a:spcPts val="1200"/>
              </a:spcAft>
            </a:pP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En application de </a:t>
            </a:r>
            <a:r>
              <a:rPr lang="fr-FR" sz="1050" b="1" dirty="0">
                <a:solidFill>
                  <a:srgbClr val="000000"/>
                </a:solidFill>
                <a:latin typeface="Arial" panose="020B0604020202020204" pitchFamily="34" charset="0"/>
                <a:cs typeface="Arial" panose="020B0604020202020204" pitchFamily="34" charset="0"/>
              </a:rPr>
              <a:t>l’Arrêté du 25 mai 2016 – article 13 </a:t>
            </a:r>
            <a:r>
              <a:rPr lang="fr-FR" sz="1050" dirty="0">
                <a:solidFill>
                  <a:srgbClr val="000000"/>
                </a:solidFill>
                <a:latin typeface="Arial" panose="020B0604020202020204" pitchFamily="34" charset="0"/>
                <a:cs typeface="Arial" panose="020B0604020202020204" pitchFamily="34" charset="0"/>
              </a:rPr>
              <a:t>(art 11 et 14 modifiés en 2022)</a:t>
            </a:r>
            <a:r>
              <a:rPr lang="fr-FR" sz="1050" b="1" dirty="0">
                <a:solidFill>
                  <a:srgbClr val="000000"/>
                </a:solidFill>
                <a:latin typeface="Arial" panose="020B0604020202020204" pitchFamily="34" charset="0"/>
                <a:cs typeface="Arial" panose="020B0604020202020204" pitchFamily="34" charset="0"/>
              </a:rPr>
              <a:t> </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fixant le cadre national de la formation et les modalités conduisant à la délivrance du diplôme national de doctorat,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Comité de Suivi Individuel (CSI) veille au bon déroulement du cursus</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 en s’appuyant sur la « Charte du doctorat » et la « Convention de formation ».</a:t>
            </a:r>
          </a:p>
          <a:p>
            <a:pPr algn="just">
              <a:lnSpc>
                <a:spcPct val="150000"/>
              </a:lnSpc>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Il évalue</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 dans un entretien avec le doctorant ou la doctorante, les conditions de sa formation et les avancées de sa recherche.</a:t>
            </a:r>
          </a:p>
          <a:p>
            <a:pPr algn="just">
              <a:lnSpc>
                <a:spcPct val="150000"/>
              </a:lnSpc>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Il formule des recommandations et transmet un rapport de l’entretien </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à la direction de l’École Doctorale (E.D.), au doctorant ou à la doctorante et à la direction de thèse. Il veille notamment à prévenir toute forme de conflit, de discrimination ou de harcèlement</a:t>
            </a:r>
          </a:p>
          <a:p>
            <a:pPr algn="just">
              <a:lnSpc>
                <a:spcPct val="150000"/>
              </a:lnSpc>
            </a:pPr>
            <a:endParaRPr lang="fr-FR" sz="1050" b="1" dirty="0">
              <a:solidFill>
                <a:srgbClr val="000000"/>
              </a:solidFill>
              <a:latin typeface="Arial" panose="020B0604020202020204" pitchFamily="34" charset="0"/>
              <a:cs typeface="Arial" panose="020B0604020202020204" pitchFamily="34" charset="0"/>
            </a:endParaRPr>
          </a:p>
          <a:p>
            <a:pPr algn="just">
              <a:lnSpc>
                <a:spcPct val="150000"/>
              </a:lnSpc>
              <a:spcAft>
                <a:spcPts val="600"/>
              </a:spcAft>
            </a:pPr>
            <a:r>
              <a:rPr lang="fr-FR" sz="1050" dirty="0">
                <a:solidFill>
                  <a:srgbClr val="000000"/>
                </a:solidFill>
                <a:latin typeface="Arial" panose="020B0604020202020204" pitchFamily="34" charset="0"/>
                <a:cs typeface="Arial" panose="020B0604020202020204" pitchFamily="34" charset="0"/>
              </a:rPr>
              <a:t>Les </a:t>
            </a:r>
            <a:r>
              <a:rPr lang="fr-FR" sz="1050" b="1" dirty="0">
                <a:solidFill>
                  <a:srgbClr val="000000"/>
                </a:solidFill>
                <a:latin typeface="Arial" panose="020B0604020202020204" pitchFamily="34" charset="0"/>
                <a:cs typeface="Arial" panose="020B0604020202020204" pitchFamily="34" charset="0"/>
              </a:rPr>
              <a:t>Statuts du Centre des Études Doctorales </a:t>
            </a:r>
            <a:r>
              <a:rPr lang="fr-FR" sz="1050" dirty="0">
                <a:solidFill>
                  <a:srgbClr val="000000"/>
                </a:solidFill>
                <a:latin typeface="Arial" panose="020B0604020202020204" pitchFamily="34" charset="0"/>
                <a:cs typeface="Arial" panose="020B0604020202020204" pitchFamily="34" charset="0"/>
              </a:rPr>
              <a:t>(extraits) précisent que le CSI du doctorant ou de la doctorante est chargé de :</a:t>
            </a:r>
          </a:p>
          <a:p>
            <a:pPr marL="228600" indent="-228600" algn="just">
              <a:lnSpc>
                <a:spcPct val="150000"/>
              </a:lnSpc>
              <a:spcAft>
                <a:spcPts val="600"/>
              </a:spcAft>
              <a:buFont typeface="+mj-lt"/>
              <a:buAutoNum type="arabicPeriod"/>
            </a:pPr>
            <a:r>
              <a:rPr lang="fr-FR" sz="1050" dirty="0">
                <a:solidFill>
                  <a:srgbClr val="000000"/>
                </a:solidFill>
                <a:latin typeface="Arial" panose="020B0604020202020204" pitchFamily="34" charset="0"/>
                <a:cs typeface="Arial" panose="020B0604020202020204" pitchFamily="34" charset="0"/>
              </a:rPr>
              <a:t>(…) </a:t>
            </a:r>
            <a:r>
              <a:rPr lang="fr-FR" sz="1050" b="1" dirty="0">
                <a:solidFill>
                  <a:srgbClr val="000000"/>
                </a:solidFill>
                <a:latin typeface="Arial" panose="020B0604020202020204" pitchFamily="34" charset="0"/>
                <a:cs typeface="Arial" panose="020B0604020202020204" pitchFamily="34" charset="0"/>
              </a:rPr>
              <a:t>sans entrer dans l’examen du fond de la thèse</a:t>
            </a:r>
            <a:r>
              <a:rPr lang="fr-FR" sz="1050" dirty="0">
                <a:solidFill>
                  <a:srgbClr val="000000"/>
                </a:solidFill>
                <a:latin typeface="Arial" panose="020B0604020202020204" pitchFamily="34" charset="0"/>
                <a:cs typeface="Arial" panose="020B0604020202020204" pitchFamily="34" charset="0"/>
              </a:rPr>
              <a:t>, évaluer dans le cadre d’entretiens avec le doctorant ou la doctorante, les conditions de sa formation et les avancées de sa recherche, notamment de vérifier la réalisation des conditions préalables à la soutenance de la thèse ;</a:t>
            </a:r>
          </a:p>
          <a:p>
            <a:pPr marL="228600" indent="-228600" algn="just">
              <a:lnSpc>
                <a:spcPct val="150000"/>
              </a:lnSpc>
              <a:buFont typeface="+mj-lt"/>
              <a:buAutoNum type="arabicPeriod"/>
            </a:pPr>
            <a:r>
              <a:rPr lang="fr-FR" sz="1050" b="1" dirty="0">
                <a:solidFill>
                  <a:srgbClr val="000000"/>
                </a:solidFill>
                <a:latin typeface="Arial" panose="020B0604020202020204" pitchFamily="34" charset="0"/>
                <a:cs typeface="Arial" panose="020B0604020202020204" pitchFamily="34" charset="0"/>
              </a:rPr>
              <a:t>Formuler des recommandations </a:t>
            </a:r>
            <a:r>
              <a:rPr lang="fr-FR" sz="1050" dirty="0">
                <a:solidFill>
                  <a:srgbClr val="000000"/>
                </a:solidFill>
                <a:latin typeface="Arial" panose="020B0604020202020204" pitchFamily="34" charset="0"/>
                <a:cs typeface="Arial" panose="020B0604020202020204" pitchFamily="34" charset="0"/>
              </a:rPr>
              <a:t>concernant :</a:t>
            </a:r>
          </a:p>
          <a:p>
            <a:pPr lvl="1" algn="just">
              <a:lnSpc>
                <a:spcPct val="150000"/>
              </a:lnSpc>
            </a:pPr>
            <a:r>
              <a:rPr lang="fr-FR" sz="1050" dirty="0">
                <a:solidFill>
                  <a:srgbClr val="000000"/>
                </a:solidFill>
                <a:latin typeface="Arial" panose="020B0604020202020204" pitchFamily="34" charset="0"/>
                <a:cs typeface="Arial" panose="020B0604020202020204" pitchFamily="34" charset="0"/>
              </a:rPr>
              <a:t>a. La poursuite des travaux de recherche ;</a:t>
            </a:r>
          </a:p>
          <a:p>
            <a:pPr lvl="1" algn="just">
              <a:lnSpc>
                <a:spcPct val="150000"/>
              </a:lnSpc>
            </a:pPr>
            <a:r>
              <a:rPr lang="fr-FR" sz="1050" dirty="0">
                <a:solidFill>
                  <a:srgbClr val="000000"/>
                </a:solidFill>
                <a:latin typeface="Arial" panose="020B0604020202020204" pitchFamily="34" charset="0"/>
                <a:cs typeface="Arial" panose="020B0604020202020204" pitchFamily="34" charset="0"/>
              </a:rPr>
              <a:t>b. La préparation de la soutenance ;</a:t>
            </a:r>
          </a:p>
          <a:p>
            <a:pPr lvl="1" algn="just">
              <a:lnSpc>
                <a:spcPct val="150000"/>
              </a:lnSpc>
              <a:spcAft>
                <a:spcPts val="600"/>
              </a:spcAft>
            </a:pPr>
            <a:r>
              <a:rPr lang="fr-FR" sz="1050" dirty="0">
                <a:solidFill>
                  <a:srgbClr val="000000"/>
                </a:solidFill>
                <a:latin typeface="Arial" panose="020B0604020202020204" pitchFamily="34" charset="0"/>
                <a:cs typeface="Arial" panose="020B0604020202020204" pitchFamily="34" charset="0"/>
              </a:rPr>
              <a:t>c. Le projet professionnel ;</a:t>
            </a:r>
          </a:p>
          <a:p>
            <a:pPr marL="228600" indent="-228600" algn="just">
              <a:lnSpc>
                <a:spcPct val="150000"/>
              </a:lnSpc>
              <a:buFont typeface="+mj-lt"/>
              <a:buAutoNum type="arabicPeriod"/>
            </a:pPr>
            <a:r>
              <a:rPr lang="fr-FR" sz="1050" b="1" dirty="0">
                <a:solidFill>
                  <a:srgbClr val="000000"/>
                </a:solidFill>
                <a:latin typeface="Arial" panose="020B0604020202020204" pitchFamily="34" charset="0"/>
                <a:cs typeface="Arial" panose="020B0604020202020204" pitchFamily="34" charset="0"/>
              </a:rPr>
              <a:t>Émettre un avis </a:t>
            </a:r>
            <a:r>
              <a:rPr lang="fr-FR" sz="1050" dirty="0">
                <a:solidFill>
                  <a:srgbClr val="000000"/>
                </a:solidFill>
                <a:latin typeface="Arial" panose="020B0604020202020204" pitchFamily="34" charset="0"/>
                <a:cs typeface="Arial" panose="020B0604020202020204" pitchFamily="34" charset="0"/>
              </a:rPr>
              <a:t>sur les demandes d’inscription à partir de la deuxième année.</a:t>
            </a:r>
          </a:p>
        </p:txBody>
      </p:sp>
      <p:grpSp>
        <p:nvGrpSpPr>
          <p:cNvPr id="5" name="Groupe 4">
            <a:extLst>
              <a:ext uri="{FF2B5EF4-FFF2-40B4-BE49-F238E27FC236}">
                <a16:creationId xmlns:a16="http://schemas.microsoft.com/office/drawing/2014/main" id="{B83FC273-E084-480D-89A5-B5474F57A3A7}"/>
              </a:ext>
            </a:extLst>
          </p:cNvPr>
          <p:cNvGrpSpPr/>
          <p:nvPr/>
        </p:nvGrpSpPr>
        <p:grpSpPr>
          <a:xfrm>
            <a:off x="1336594" y="1055697"/>
            <a:ext cx="946861" cy="890367"/>
            <a:chOff x="793486" y="2165089"/>
            <a:chExt cx="773701" cy="751602"/>
          </a:xfrm>
        </p:grpSpPr>
        <p:sp>
          <p:nvSpPr>
            <p:cNvPr id="6" name="Forme libre : forme 5">
              <a:extLst>
                <a:ext uri="{FF2B5EF4-FFF2-40B4-BE49-F238E27FC236}">
                  <a16:creationId xmlns:a16="http://schemas.microsoft.com/office/drawing/2014/main" id="{28304891-AE91-401C-90F2-A48D700250DC}"/>
                </a:ext>
              </a:extLst>
            </p:cNvPr>
            <p:cNvSpPr/>
            <p:nvPr/>
          </p:nvSpPr>
          <p:spPr>
            <a:xfrm>
              <a:off x="793486" y="2234604"/>
              <a:ext cx="532756" cy="484722"/>
            </a:xfrm>
            <a:custGeom>
              <a:avLst/>
              <a:gdLst>
                <a:gd name="connsiteX0" fmla="*/ 71438 w 678352"/>
                <a:gd name="connsiteY0" fmla="*/ 75877 h 612835"/>
                <a:gd name="connsiteX1" fmla="*/ 10478 w 678352"/>
                <a:gd name="connsiteY1" fmla="*/ 441637 h 612835"/>
                <a:gd name="connsiteX2" fmla="*/ 242126 w 678352"/>
                <a:gd name="connsiteY2" fmla="*/ 612325 h 612835"/>
                <a:gd name="connsiteX3" fmla="*/ 607886 w 678352"/>
                <a:gd name="connsiteY3" fmla="*/ 478213 h 612835"/>
                <a:gd name="connsiteX4" fmla="*/ 656654 w 678352"/>
                <a:gd name="connsiteY4" fmla="*/ 63685 h 612835"/>
                <a:gd name="connsiteX5" fmla="*/ 351854 w 678352"/>
                <a:gd name="connsiteY5" fmla="*/ 2725 h 612835"/>
                <a:gd name="connsiteX6" fmla="*/ 71438 w 678352"/>
                <a:gd name="connsiteY6" fmla="*/ 75877 h 61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352" h="612835">
                  <a:moveTo>
                    <a:pt x="71438" y="75877"/>
                  </a:moveTo>
                  <a:cubicBezTo>
                    <a:pt x="14542" y="149029"/>
                    <a:pt x="-17970" y="352229"/>
                    <a:pt x="10478" y="441637"/>
                  </a:cubicBezTo>
                  <a:cubicBezTo>
                    <a:pt x="38926" y="531045"/>
                    <a:pt x="142558" y="606229"/>
                    <a:pt x="242126" y="612325"/>
                  </a:cubicBezTo>
                  <a:cubicBezTo>
                    <a:pt x="341694" y="618421"/>
                    <a:pt x="538798" y="569653"/>
                    <a:pt x="607886" y="478213"/>
                  </a:cubicBezTo>
                  <a:cubicBezTo>
                    <a:pt x="676974" y="386773"/>
                    <a:pt x="699326" y="142933"/>
                    <a:pt x="656654" y="63685"/>
                  </a:cubicBezTo>
                  <a:cubicBezTo>
                    <a:pt x="613982" y="-15563"/>
                    <a:pt x="453454" y="693"/>
                    <a:pt x="351854" y="2725"/>
                  </a:cubicBezTo>
                  <a:cubicBezTo>
                    <a:pt x="250254" y="4757"/>
                    <a:pt x="128334" y="2725"/>
                    <a:pt x="71438" y="75877"/>
                  </a:cubicBezTo>
                  <a:close/>
                </a:path>
              </a:pathLst>
            </a:custGeom>
            <a:solidFill>
              <a:srgbClr val="DB6B6B"/>
            </a:solidFill>
            <a:ln>
              <a:solidFill>
                <a:srgbClr val="DB6B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rgbClr val="B00000"/>
                </a:solidFill>
              </a:endParaRPr>
            </a:p>
          </p:txBody>
        </p:sp>
        <p:sp>
          <p:nvSpPr>
            <p:cNvPr id="7" name="ZoneTexte 6">
              <a:extLst>
                <a:ext uri="{FF2B5EF4-FFF2-40B4-BE49-F238E27FC236}">
                  <a16:creationId xmlns:a16="http://schemas.microsoft.com/office/drawing/2014/main" id="{410A9072-1A2F-4540-9B09-5ED81434BE8C}"/>
                </a:ext>
              </a:extLst>
            </p:cNvPr>
            <p:cNvSpPr txBox="1"/>
            <p:nvPr/>
          </p:nvSpPr>
          <p:spPr>
            <a:xfrm>
              <a:off x="833625" y="2165089"/>
              <a:ext cx="733562" cy="751602"/>
            </a:xfrm>
            <a:prstGeom prst="rect">
              <a:avLst/>
            </a:prstGeom>
            <a:noFill/>
            <a:ln>
              <a:noFill/>
            </a:ln>
          </p:spPr>
          <p:txBody>
            <a:bodyPr wrap="square" rtlCol="0">
              <a:spAutoFit/>
            </a:bodyPr>
            <a:lstStyle/>
            <a:p>
              <a:r>
                <a:rPr lang="fr-FR" sz="4000" b="1" dirty="0">
                  <a:solidFill>
                    <a:srgbClr val="B00000"/>
                  </a:solidFill>
                  <a:latin typeface="Fredoka One" panose="02000000000000000000" pitchFamily="2" charset="0"/>
                </a:rPr>
                <a:t>1.</a:t>
              </a:r>
            </a:p>
          </p:txBody>
        </p:sp>
      </p:grpSp>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5" name="Image 34">
            <a:extLst>
              <a:ext uri="{FF2B5EF4-FFF2-40B4-BE49-F238E27FC236}">
                <a16:creationId xmlns:a16="http://schemas.microsoft.com/office/drawing/2014/main" id="{5EFBEAAC-D6DC-4928-8681-49037C02E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sp>
        <p:nvSpPr>
          <p:cNvPr id="2" name="ZoneTexte 1">
            <a:extLst>
              <a:ext uri="{FF2B5EF4-FFF2-40B4-BE49-F238E27FC236}">
                <a16:creationId xmlns:a16="http://schemas.microsoft.com/office/drawing/2014/main" id="{77F32209-FAB3-2675-D802-590D602032D6}"/>
              </a:ext>
            </a:extLst>
          </p:cNvPr>
          <p:cNvSpPr txBox="1"/>
          <p:nvPr/>
        </p:nvSpPr>
        <p:spPr>
          <a:xfrm>
            <a:off x="1988585" y="1197147"/>
            <a:ext cx="1923925" cy="461665"/>
          </a:xfrm>
          <a:prstGeom prst="rect">
            <a:avLst/>
          </a:prstGeom>
          <a:noFill/>
        </p:spPr>
        <p:txBody>
          <a:bodyPr wrap="none" rtlCol="0">
            <a:spAutoFit/>
          </a:bodyPr>
          <a:lstStyle/>
          <a:p>
            <a:r>
              <a:rPr lang="fr-FR" sz="2400" b="1" u="sng" dirty="0">
                <a:solidFill>
                  <a:srgbClr val="B00000"/>
                </a:solidFill>
                <a:effectLst/>
                <a:latin typeface="Calibri" panose="020F0502020204030204" pitchFamily="34" charset="0"/>
                <a:ea typeface="Calibri" panose="020F0502020204030204" pitchFamily="34" charset="0"/>
              </a:rPr>
              <a:t>R</a:t>
            </a:r>
            <a:r>
              <a:rPr lang="fr-FR" sz="2400" b="1" u="sng" dirty="0">
                <a:solidFill>
                  <a:srgbClr val="B00000"/>
                </a:solidFill>
                <a:latin typeface="Calibri" panose="020F0502020204030204" pitchFamily="34" charset="0"/>
                <a:ea typeface="Calibri" panose="020F0502020204030204" pitchFamily="34" charset="0"/>
              </a:rPr>
              <a:t>Ô</a:t>
            </a:r>
            <a:r>
              <a:rPr lang="fr-FR" sz="2400" b="1" u="sng" dirty="0">
                <a:solidFill>
                  <a:srgbClr val="B00000"/>
                </a:solidFill>
                <a:effectLst/>
                <a:latin typeface="Calibri" panose="020F0502020204030204" pitchFamily="34" charset="0"/>
                <a:ea typeface="Calibri" panose="020F0502020204030204" pitchFamily="34" charset="0"/>
              </a:rPr>
              <a:t>LE DU CSI :</a:t>
            </a:r>
            <a:endParaRPr lang="fr-FR" sz="2400" b="1" u="sng" dirty="0">
              <a:solidFill>
                <a:srgbClr val="B00000"/>
              </a:solidFill>
              <a:latin typeface="Calibri" panose="020F0502020204030204" pitchFamily="34" charset="0"/>
              <a:ea typeface="Calibri" panose="020F0502020204030204" pitchFamily="34" charset="0"/>
            </a:endParaRPr>
          </a:p>
        </p:txBody>
      </p:sp>
      <p:pic>
        <p:nvPicPr>
          <p:cNvPr id="8" name="Picture 4" descr="compte d'utilisateur">
            <a:extLst>
              <a:ext uri="{FF2B5EF4-FFF2-40B4-BE49-F238E27FC236}">
                <a16:creationId xmlns:a16="http://schemas.microsoft.com/office/drawing/2014/main" id="{2BEF4F67-5451-70F5-9E97-339633A2E8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1139" y="1974697"/>
            <a:ext cx="393035" cy="393035"/>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DAF98A5A-A4CC-46C6-8196-44C151339D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9" name="Espace réservé du numéro de diapositive 8">
            <a:extLst>
              <a:ext uri="{FF2B5EF4-FFF2-40B4-BE49-F238E27FC236}">
                <a16:creationId xmlns:a16="http://schemas.microsoft.com/office/drawing/2014/main" id="{9E07E2E8-539A-4F5D-9494-8848C6A81761}"/>
              </a:ext>
            </a:extLst>
          </p:cNvPr>
          <p:cNvSpPr>
            <a:spLocks noGrp="1"/>
          </p:cNvSpPr>
          <p:nvPr>
            <p:ph type="sldNum" sz="quarter" idx="12"/>
          </p:nvPr>
        </p:nvSpPr>
        <p:spPr/>
        <p:txBody>
          <a:bodyPr/>
          <a:lstStyle/>
          <a:p>
            <a:fld id="{BC044B9C-B550-4C35-96EC-3EEA822600A0}" type="slidenum">
              <a:rPr lang="fr-FR" smtClean="0"/>
              <a:t>4</a:t>
            </a:fld>
            <a:endParaRPr lang="fr-FR"/>
          </a:p>
        </p:txBody>
      </p:sp>
    </p:spTree>
    <p:extLst>
      <p:ext uri="{BB962C8B-B14F-4D97-AF65-F5344CB8AC3E}">
        <p14:creationId xmlns:p14="http://schemas.microsoft.com/office/powerpoint/2010/main" val="3352134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B3A8FC0-99E3-4C97-AAF2-1412C907087D}"/>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Rectangle : coins arrondis 2">
            <a:extLst>
              <a:ext uri="{FF2B5EF4-FFF2-40B4-BE49-F238E27FC236}">
                <a16:creationId xmlns:a16="http://schemas.microsoft.com/office/drawing/2014/main" id="{AEC6AC74-5958-4E01-8ADD-7E34CBF1BB32}"/>
              </a:ext>
            </a:extLst>
          </p:cNvPr>
          <p:cNvSpPr/>
          <p:nvPr/>
        </p:nvSpPr>
        <p:spPr>
          <a:xfrm>
            <a:off x="504000" y="1976400"/>
            <a:ext cx="5364902" cy="6320676"/>
          </a:xfrm>
          <a:custGeom>
            <a:avLst/>
            <a:gdLst>
              <a:gd name="connsiteX0" fmla="*/ 0 w 5364902"/>
              <a:gd name="connsiteY0" fmla="*/ 894168 h 6320676"/>
              <a:gd name="connsiteX1" fmla="*/ 894168 w 5364902"/>
              <a:gd name="connsiteY1" fmla="*/ 0 h 6320676"/>
              <a:gd name="connsiteX2" fmla="*/ 1382965 w 5364902"/>
              <a:gd name="connsiteY2" fmla="*/ 0 h 6320676"/>
              <a:gd name="connsiteX3" fmla="*/ 2050591 w 5364902"/>
              <a:gd name="connsiteY3" fmla="*/ 0 h 6320676"/>
              <a:gd name="connsiteX4" fmla="*/ 2682451 w 5364902"/>
              <a:gd name="connsiteY4" fmla="*/ 0 h 6320676"/>
              <a:gd name="connsiteX5" fmla="*/ 3314311 w 5364902"/>
              <a:gd name="connsiteY5" fmla="*/ 0 h 6320676"/>
              <a:gd name="connsiteX6" fmla="*/ 3874640 w 5364902"/>
              <a:gd name="connsiteY6" fmla="*/ 0 h 6320676"/>
              <a:gd name="connsiteX7" fmla="*/ 4470734 w 5364902"/>
              <a:gd name="connsiteY7" fmla="*/ 0 h 6320676"/>
              <a:gd name="connsiteX8" fmla="*/ 5364902 w 5364902"/>
              <a:gd name="connsiteY8" fmla="*/ 894168 h 6320676"/>
              <a:gd name="connsiteX9" fmla="*/ 5364902 w 5364902"/>
              <a:gd name="connsiteY9" fmla="*/ 1405675 h 6320676"/>
              <a:gd name="connsiteX10" fmla="*/ 5364902 w 5364902"/>
              <a:gd name="connsiteY10" fmla="*/ 2098475 h 6320676"/>
              <a:gd name="connsiteX11" fmla="*/ 5364902 w 5364902"/>
              <a:gd name="connsiteY11" fmla="*/ 2745953 h 6320676"/>
              <a:gd name="connsiteX12" fmla="*/ 5364902 w 5364902"/>
              <a:gd name="connsiteY12" fmla="*/ 3348106 h 6320676"/>
              <a:gd name="connsiteX13" fmla="*/ 5364902 w 5364902"/>
              <a:gd name="connsiteY13" fmla="*/ 4040907 h 6320676"/>
              <a:gd name="connsiteX14" fmla="*/ 5364902 w 5364902"/>
              <a:gd name="connsiteY14" fmla="*/ 4597737 h 6320676"/>
              <a:gd name="connsiteX15" fmla="*/ 5364902 w 5364902"/>
              <a:gd name="connsiteY15" fmla="*/ 5426508 h 6320676"/>
              <a:gd name="connsiteX16" fmla="*/ 4470734 w 5364902"/>
              <a:gd name="connsiteY16" fmla="*/ 6320676 h 6320676"/>
              <a:gd name="connsiteX17" fmla="*/ 3981937 w 5364902"/>
              <a:gd name="connsiteY17" fmla="*/ 6320676 h 6320676"/>
              <a:gd name="connsiteX18" fmla="*/ 3385842 w 5364902"/>
              <a:gd name="connsiteY18" fmla="*/ 6320676 h 6320676"/>
              <a:gd name="connsiteX19" fmla="*/ 2825514 w 5364902"/>
              <a:gd name="connsiteY19" fmla="*/ 6320676 h 6320676"/>
              <a:gd name="connsiteX20" fmla="*/ 2157888 w 5364902"/>
              <a:gd name="connsiteY20" fmla="*/ 6320676 h 6320676"/>
              <a:gd name="connsiteX21" fmla="*/ 1526028 w 5364902"/>
              <a:gd name="connsiteY21" fmla="*/ 6320676 h 6320676"/>
              <a:gd name="connsiteX22" fmla="*/ 894168 w 5364902"/>
              <a:gd name="connsiteY22" fmla="*/ 6320676 h 6320676"/>
              <a:gd name="connsiteX23" fmla="*/ 0 w 5364902"/>
              <a:gd name="connsiteY23" fmla="*/ 5426508 h 6320676"/>
              <a:gd name="connsiteX24" fmla="*/ 0 w 5364902"/>
              <a:gd name="connsiteY24" fmla="*/ 4688384 h 6320676"/>
              <a:gd name="connsiteX25" fmla="*/ 0 w 5364902"/>
              <a:gd name="connsiteY25" fmla="*/ 4176877 h 6320676"/>
              <a:gd name="connsiteX26" fmla="*/ 0 w 5364902"/>
              <a:gd name="connsiteY26" fmla="*/ 3574723 h 6320676"/>
              <a:gd name="connsiteX27" fmla="*/ 0 w 5364902"/>
              <a:gd name="connsiteY27" fmla="*/ 2836599 h 6320676"/>
              <a:gd name="connsiteX28" fmla="*/ 0 w 5364902"/>
              <a:gd name="connsiteY28" fmla="*/ 2325092 h 6320676"/>
              <a:gd name="connsiteX29" fmla="*/ 0 w 5364902"/>
              <a:gd name="connsiteY29" fmla="*/ 1677615 h 6320676"/>
              <a:gd name="connsiteX30" fmla="*/ 0 w 5364902"/>
              <a:gd name="connsiteY30" fmla="*/ 894168 h 6320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364902" h="6320676" fill="none" extrusionOk="0">
                <a:moveTo>
                  <a:pt x="0" y="894168"/>
                </a:moveTo>
                <a:cubicBezTo>
                  <a:pt x="-34577" y="343658"/>
                  <a:pt x="421353" y="-88115"/>
                  <a:pt x="894168" y="0"/>
                </a:cubicBezTo>
                <a:cubicBezTo>
                  <a:pt x="1013201" y="6029"/>
                  <a:pt x="1152333" y="-5169"/>
                  <a:pt x="1382965" y="0"/>
                </a:cubicBezTo>
                <a:cubicBezTo>
                  <a:pt x="1613597" y="5169"/>
                  <a:pt x="1741330" y="-13500"/>
                  <a:pt x="2050591" y="0"/>
                </a:cubicBezTo>
                <a:cubicBezTo>
                  <a:pt x="2359852" y="13500"/>
                  <a:pt x="2554662" y="7950"/>
                  <a:pt x="2682451" y="0"/>
                </a:cubicBezTo>
                <a:cubicBezTo>
                  <a:pt x="2810240" y="-7950"/>
                  <a:pt x="3074600" y="25053"/>
                  <a:pt x="3314311" y="0"/>
                </a:cubicBezTo>
                <a:cubicBezTo>
                  <a:pt x="3554022" y="-25053"/>
                  <a:pt x="3648847" y="-11352"/>
                  <a:pt x="3874640" y="0"/>
                </a:cubicBezTo>
                <a:cubicBezTo>
                  <a:pt x="4100433" y="11352"/>
                  <a:pt x="4224755" y="-22692"/>
                  <a:pt x="4470734" y="0"/>
                </a:cubicBezTo>
                <a:cubicBezTo>
                  <a:pt x="4981285" y="38487"/>
                  <a:pt x="5311863" y="450291"/>
                  <a:pt x="5364902" y="894168"/>
                </a:cubicBezTo>
                <a:cubicBezTo>
                  <a:pt x="5357144" y="1081059"/>
                  <a:pt x="5366702" y="1158583"/>
                  <a:pt x="5364902" y="1405675"/>
                </a:cubicBezTo>
                <a:cubicBezTo>
                  <a:pt x="5363102" y="1652767"/>
                  <a:pt x="5332363" y="1755830"/>
                  <a:pt x="5364902" y="2098475"/>
                </a:cubicBezTo>
                <a:cubicBezTo>
                  <a:pt x="5397441" y="2441120"/>
                  <a:pt x="5389601" y="2530520"/>
                  <a:pt x="5364902" y="2745953"/>
                </a:cubicBezTo>
                <a:cubicBezTo>
                  <a:pt x="5340203" y="2961386"/>
                  <a:pt x="5376959" y="3209415"/>
                  <a:pt x="5364902" y="3348106"/>
                </a:cubicBezTo>
                <a:cubicBezTo>
                  <a:pt x="5352845" y="3486797"/>
                  <a:pt x="5363088" y="3830960"/>
                  <a:pt x="5364902" y="4040907"/>
                </a:cubicBezTo>
                <a:cubicBezTo>
                  <a:pt x="5366716" y="4250854"/>
                  <a:pt x="5385900" y="4370355"/>
                  <a:pt x="5364902" y="4597737"/>
                </a:cubicBezTo>
                <a:cubicBezTo>
                  <a:pt x="5343905" y="4825119"/>
                  <a:pt x="5342102" y="5018375"/>
                  <a:pt x="5364902" y="5426508"/>
                </a:cubicBezTo>
                <a:cubicBezTo>
                  <a:pt x="5468694" y="5873089"/>
                  <a:pt x="5043454" y="6374676"/>
                  <a:pt x="4470734" y="6320676"/>
                </a:cubicBezTo>
                <a:cubicBezTo>
                  <a:pt x="4274199" y="6311097"/>
                  <a:pt x="4176194" y="6315116"/>
                  <a:pt x="3981937" y="6320676"/>
                </a:cubicBezTo>
                <a:cubicBezTo>
                  <a:pt x="3787680" y="6326236"/>
                  <a:pt x="3552574" y="6350143"/>
                  <a:pt x="3385842" y="6320676"/>
                </a:cubicBezTo>
                <a:cubicBezTo>
                  <a:pt x="3219111" y="6291209"/>
                  <a:pt x="3002945" y="6344071"/>
                  <a:pt x="2825514" y="6320676"/>
                </a:cubicBezTo>
                <a:cubicBezTo>
                  <a:pt x="2648083" y="6297281"/>
                  <a:pt x="2350365" y="6333807"/>
                  <a:pt x="2157888" y="6320676"/>
                </a:cubicBezTo>
                <a:cubicBezTo>
                  <a:pt x="1965411" y="6307545"/>
                  <a:pt x="1678682" y="6296042"/>
                  <a:pt x="1526028" y="6320676"/>
                </a:cubicBezTo>
                <a:cubicBezTo>
                  <a:pt x="1373374" y="6345310"/>
                  <a:pt x="1056495" y="6300397"/>
                  <a:pt x="894168" y="6320676"/>
                </a:cubicBezTo>
                <a:cubicBezTo>
                  <a:pt x="289050" y="6331930"/>
                  <a:pt x="-57144" y="5921535"/>
                  <a:pt x="0" y="5426508"/>
                </a:cubicBezTo>
                <a:cubicBezTo>
                  <a:pt x="-15203" y="5265835"/>
                  <a:pt x="29349" y="5034880"/>
                  <a:pt x="0" y="4688384"/>
                </a:cubicBezTo>
                <a:cubicBezTo>
                  <a:pt x="-29349" y="4341888"/>
                  <a:pt x="15376" y="4376513"/>
                  <a:pt x="0" y="4176877"/>
                </a:cubicBezTo>
                <a:cubicBezTo>
                  <a:pt x="-15376" y="3977241"/>
                  <a:pt x="-26164" y="3732657"/>
                  <a:pt x="0" y="3574723"/>
                </a:cubicBezTo>
                <a:cubicBezTo>
                  <a:pt x="26164" y="3416789"/>
                  <a:pt x="25852" y="3034234"/>
                  <a:pt x="0" y="2836599"/>
                </a:cubicBezTo>
                <a:cubicBezTo>
                  <a:pt x="-25852" y="2638964"/>
                  <a:pt x="-720" y="2552597"/>
                  <a:pt x="0" y="2325092"/>
                </a:cubicBezTo>
                <a:cubicBezTo>
                  <a:pt x="720" y="2097587"/>
                  <a:pt x="-11277" y="1859563"/>
                  <a:pt x="0" y="1677615"/>
                </a:cubicBezTo>
                <a:cubicBezTo>
                  <a:pt x="11277" y="1495667"/>
                  <a:pt x="22793" y="1152163"/>
                  <a:pt x="0" y="894168"/>
                </a:cubicBezTo>
                <a:close/>
              </a:path>
              <a:path w="5364902" h="6320676" stroke="0" extrusionOk="0">
                <a:moveTo>
                  <a:pt x="0" y="894168"/>
                </a:moveTo>
                <a:cubicBezTo>
                  <a:pt x="-10854" y="396677"/>
                  <a:pt x="371580" y="-18631"/>
                  <a:pt x="894168" y="0"/>
                </a:cubicBezTo>
                <a:cubicBezTo>
                  <a:pt x="1177209" y="15799"/>
                  <a:pt x="1267012" y="-17626"/>
                  <a:pt x="1526028" y="0"/>
                </a:cubicBezTo>
                <a:cubicBezTo>
                  <a:pt x="1785044" y="17626"/>
                  <a:pt x="1825704" y="16948"/>
                  <a:pt x="2086357" y="0"/>
                </a:cubicBezTo>
                <a:cubicBezTo>
                  <a:pt x="2347010" y="-16948"/>
                  <a:pt x="2427817" y="-4837"/>
                  <a:pt x="2646685" y="0"/>
                </a:cubicBezTo>
                <a:cubicBezTo>
                  <a:pt x="2865553" y="4837"/>
                  <a:pt x="2953435" y="-13678"/>
                  <a:pt x="3171248" y="0"/>
                </a:cubicBezTo>
                <a:cubicBezTo>
                  <a:pt x="3389061" y="13678"/>
                  <a:pt x="3529218" y="16567"/>
                  <a:pt x="3731577" y="0"/>
                </a:cubicBezTo>
                <a:cubicBezTo>
                  <a:pt x="3933936" y="-16567"/>
                  <a:pt x="4184440" y="282"/>
                  <a:pt x="4470734" y="0"/>
                </a:cubicBezTo>
                <a:cubicBezTo>
                  <a:pt x="4947388" y="-31879"/>
                  <a:pt x="5271264" y="395444"/>
                  <a:pt x="5364902" y="894168"/>
                </a:cubicBezTo>
                <a:cubicBezTo>
                  <a:pt x="5338998" y="1094837"/>
                  <a:pt x="5363768" y="1212194"/>
                  <a:pt x="5364902" y="1496322"/>
                </a:cubicBezTo>
                <a:cubicBezTo>
                  <a:pt x="5366036" y="1780450"/>
                  <a:pt x="5375166" y="1834967"/>
                  <a:pt x="5364902" y="2053152"/>
                </a:cubicBezTo>
                <a:cubicBezTo>
                  <a:pt x="5354639" y="2271337"/>
                  <a:pt x="5390411" y="2378720"/>
                  <a:pt x="5364902" y="2609982"/>
                </a:cubicBezTo>
                <a:cubicBezTo>
                  <a:pt x="5339394" y="2841244"/>
                  <a:pt x="5390994" y="2986190"/>
                  <a:pt x="5364902" y="3166813"/>
                </a:cubicBezTo>
                <a:cubicBezTo>
                  <a:pt x="5338810" y="3347436"/>
                  <a:pt x="5349884" y="3601581"/>
                  <a:pt x="5364902" y="3723643"/>
                </a:cubicBezTo>
                <a:cubicBezTo>
                  <a:pt x="5379921" y="3845705"/>
                  <a:pt x="5378616" y="4082188"/>
                  <a:pt x="5364902" y="4371120"/>
                </a:cubicBezTo>
                <a:cubicBezTo>
                  <a:pt x="5351188" y="4660052"/>
                  <a:pt x="5340291" y="4979067"/>
                  <a:pt x="5364902" y="5426508"/>
                </a:cubicBezTo>
                <a:cubicBezTo>
                  <a:pt x="5479994" y="5955908"/>
                  <a:pt x="4876488" y="6358331"/>
                  <a:pt x="4470734" y="6320676"/>
                </a:cubicBezTo>
                <a:cubicBezTo>
                  <a:pt x="4272802" y="6318913"/>
                  <a:pt x="3937305" y="6310918"/>
                  <a:pt x="3803108" y="6320676"/>
                </a:cubicBezTo>
                <a:cubicBezTo>
                  <a:pt x="3668911" y="6330434"/>
                  <a:pt x="3379733" y="6332470"/>
                  <a:pt x="3207014" y="6320676"/>
                </a:cubicBezTo>
                <a:cubicBezTo>
                  <a:pt x="3034295" y="6308882"/>
                  <a:pt x="2938003" y="6305099"/>
                  <a:pt x="2718217" y="6320676"/>
                </a:cubicBezTo>
                <a:cubicBezTo>
                  <a:pt x="2498431" y="6336253"/>
                  <a:pt x="2328573" y="6309340"/>
                  <a:pt x="2229419" y="6320676"/>
                </a:cubicBezTo>
                <a:cubicBezTo>
                  <a:pt x="2130265" y="6332012"/>
                  <a:pt x="1732238" y="6309820"/>
                  <a:pt x="1561794" y="6320676"/>
                </a:cubicBezTo>
                <a:cubicBezTo>
                  <a:pt x="1391351" y="6331532"/>
                  <a:pt x="1200554" y="6292604"/>
                  <a:pt x="894168" y="6320676"/>
                </a:cubicBezTo>
                <a:cubicBezTo>
                  <a:pt x="392801" y="6210803"/>
                  <a:pt x="-64024" y="5932507"/>
                  <a:pt x="0" y="5426508"/>
                </a:cubicBezTo>
                <a:cubicBezTo>
                  <a:pt x="12609" y="5204988"/>
                  <a:pt x="19169" y="5144538"/>
                  <a:pt x="0" y="4869678"/>
                </a:cubicBezTo>
                <a:cubicBezTo>
                  <a:pt x="-19169" y="4594818"/>
                  <a:pt x="1898" y="4533558"/>
                  <a:pt x="0" y="4358171"/>
                </a:cubicBezTo>
                <a:cubicBezTo>
                  <a:pt x="-1898" y="4182784"/>
                  <a:pt x="-7495" y="4043902"/>
                  <a:pt x="0" y="3846664"/>
                </a:cubicBezTo>
                <a:cubicBezTo>
                  <a:pt x="7495" y="3649426"/>
                  <a:pt x="-26474" y="3510697"/>
                  <a:pt x="0" y="3199187"/>
                </a:cubicBezTo>
                <a:cubicBezTo>
                  <a:pt x="26474" y="2887677"/>
                  <a:pt x="-27019" y="2652390"/>
                  <a:pt x="0" y="2461063"/>
                </a:cubicBezTo>
                <a:cubicBezTo>
                  <a:pt x="27019" y="2269736"/>
                  <a:pt x="30142" y="2025099"/>
                  <a:pt x="0" y="1722939"/>
                </a:cubicBezTo>
                <a:cubicBezTo>
                  <a:pt x="-30142" y="1420779"/>
                  <a:pt x="41199" y="1214254"/>
                  <a:pt x="0" y="894168"/>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just">
              <a:lnSpc>
                <a:spcPct val="150000"/>
              </a:lnSpc>
              <a:buFont typeface="+mj-lt"/>
              <a:buAutoNum type="arabicPeriod"/>
            </a:pP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Sauf autre disposition, la</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composition du CSI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est proposée par la direction de la thèse en concertation avec le doctorant ou la doctorante et en consultation avec le directeur de l’E.D. L'école doctorale s’assure que :</a:t>
            </a:r>
          </a:p>
          <a:p>
            <a:pPr marL="628650" lvl="1" indent="-171450" algn="just">
              <a:lnSpc>
                <a:spcPct val="150000"/>
              </a:lnSpc>
              <a:buFontTx/>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doctorant ou la doctorante a été consulté-e sur la composition de son CSI avant sa réunion ;</a:t>
            </a:r>
          </a:p>
          <a:p>
            <a:pPr marL="628650" lvl="1" indent="-171450" algn="just">
              <a:lnSpc>
                <a:spcPct val="150000"/>
              </a:lnSpc>
              <a:buFontTx/>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composition du CSI du doctorant ou de la doctorante, dans la mesure du possible, reste constante tout au long de son doctorat</a:t>
            </a: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 ;</a:t>
            </a:r>
          </a:p>
          <a:p>
            <a:pPr marL="628650" lvl="1" indent="-171450" algn="just">
              <a:lnSpc>
                <a:spcPct val="150000"/>
              </a:lnSpc>
              <a:spcAft>
                <a:spcPts val="600"/>
              </a:spcAft>
              <a:buFontTx/>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membres du comité ne participent pas à la direction de la thèse.</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28600" indent="-228600" algn="just">
              <a:lnSpc>
                <a:spcPct val="150000"/>
              </a:lnSpc>
              <a:buFont typeface="+mj-lt"/>
              <a:buAutoNum type="arabicPeriod"/>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CSI est composé d'au moins deux membres</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dont au moins un membre spécialiste de la discipline ou en lien avec le domaine de la thèse. Dans la mesure du possible, le CSI comprend :</a:t>
            </a:r>
          </a:p>
          <a:p>
            <a:pPr marL="628650" lvl="1" indent="-171450" algn="just">
              <a:lnSpc>
                <a:spcPct val="150000"/>
              </a:lnSpc>
              <a:buFontTx/>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un membre extérieur à l'établissement ;</a:t>
            </a:r>
          </a:p>
          <a:p>
            <a:pPr marL="628650" lvl="1" indent="-171450" algn="just">
              <a:lnSpc>
                <a:spcPct val="150000"/>
              </a:lnSpc>
              <a:spcAft>
                <a:spcPts val="600"/>
              </a:spcAft>
              <a:buFontTx/>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un membre non spécialiste extérieur au domaine de recherche du travail de la thèse. </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28600" indent="-228600" algn="just">
              <a:lnSpc>
                <a:spcPct val="150000"/>
              </a:lnSpc>
              <a:buFont typeface="+mj-lt"/>
              <a:buAutoNum type="arabicPeriod"/>
            </a:pP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Peuvent être désignés comme membres du CSI,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enseignants-chercheurs, les chercheurs, les scientifiques ou les industriels titulaires d'un doctorat et ayant une expérience en recherche. </a:t>
            </a:r>
            <a:endParaRPr lang="fr-FR" sz="1050" dirty="0">
              <a:solidFill>
                <a:srgbClr val="000000"/>
              </a:solidFill>
              <a:latin typeface="Arial" panose="020B0604020202020204" pitchFamily="34" charset="0"/>
              <a:cs typeface="Arial" panose="020B0604020202020204" pitchFamily="34" charset="0"/>
            </a:endParaRPr>
          </a:p>
        </p:txBody>
      </p:sp>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 name="Groupe 4">
            <a:extLst>
              <a:ext uri="{FF2B5EF4-FFF2-40B4-BE49-F238E27FC236}">
                <a16:creationId xmlns:a16="http://schemas.microsoft.com/office/drawing/2014/main" id="{B83FC273-E084-480D-89A5-B5474F57A3A7}"/>
              </a:ext>
            </a:extLst>
          </p:cNvPr>
          <p:cNvGrpSpPr/>
          <p:nvPr/>
        </p:nvGrpSpPr>
        <p:grpSpPr>
          <a:xfrm>
            <a:off x="1335599" y="1054800"/>
            <a:ext cx="946800" cy="890366"/>
            <a:chOff x="793486" y="2149276"/>
            <a:chExt cx="786491" cy="751602"/>
          </a:xfrm>
        </p:grpSpPr>
        <p:sp>
          <p:nvSpPr>
            <p:cNvPr id="6" name="Forme libre : forme 5">
              <a:extLst>
                <a:ext uri="{FF2B5EF4-FFF2-40B4-BE49-F238E27FC236}">
                  <a16:creationId xmlns:a16="http://schemas.microsoft.com/office/drawing/2014/main" id="{28304891-AE91-401C-90F2-A48D700250DC}"/>
                </a:ext>
              </a:extLst>
            </p:cNvPr>
            <p:cNvSpPr/>
            <p:nvPr/>
          </p:nvSpPr>
          <p:spPr>
            <a:xfrm>
              <a:off x="793486" y="2234604"/>
              <a:ext cx="532756" cy="484722"/>
            </a:xfrm>
            <a:custGeom>
              <a:avLst/>
              <a:gdLst>
                <a:gd name="connsiteX0" fmla="*/ 71438 w 678352"/>
                <a:gd name="connsiteY0" fmla="*/ 75877 h 612835"/>
                <a:gd name="connsiteX1" fmla="*/ 10478 w 678352"/>
                <a:gd name="connsiteY1" fmla="*/ 441637 h 612835"/>
                <a:gd name="connsiteX2" fmla="*/ 242126 w 678352"/>
                <a:gd name="connsiteY2" fmla="*/ 612325 h 612835"/>
                <a:gd name="connsiteX3" fmla="*/ 607886 w 678352"/>
                <a:gd name="connsiteY3" fmla="*/ 478213 h 612835"/>
                <a:gd name="connsiteX4" fmla="*/ 656654 w 678352"/>
                <a:gd name="connsiteY4" fmla="*/ 63685 h 612835"/>
                <a:gd name="connsiteX5" fmla="*/ 351854 w 678352"/>
                <a:gd name="connsiteY5" fmla="*/ 2725 h 612835"/>
                <a:gd name="connsiteX6" fmla="*/ 71438 w 678352"/>
                <a:gd name="connsiteY6" fmla="*/ 75877 h 61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352" h="612835">
                  <a:moveTo>
                    <a:pt x="71438" y="75877"/>
                  </a:moveTo>
                  <a:cubicBezTo>
                    <a:pt x="14542" y="149029"/>
                    <a:pt x="-17970" y="352229"/>
                    <a:pt x="10478" y="441637"/>
                  </a:cubicBezTo>
                  <a:cubicBezTo>
                    <a:pt x="38926" y="531045"/>
                    <a:pt x="142558" y="606229"/>
                    <a:pt x="242126" y="612325"/>
                  </a:cubicBezTo>
                  <a:cubicBezTo>
                    <a:pt x="341694" y="618421"/>
                    <a:pt x="538798" y="569653"/>
                    <a:pt x="607886" y="478213"/>
                  </a:cubicBezTo>
                  <a:cubicBezTo>
                    <a:pt x="676974" y="386773"/>
                    <a:pt x="699326" y="142933"/>
                    <a:pt x="656654" y="63685"/>
                  </a:cubicBezTo>
                  <a:cubicBezTo>
                    <a:pt x="613982" y="-15563"/>
                    <a:pt x="453454" y="693"/>
                    <a:pt x="351854" y="2725"/>
                  </a:cubicBezTo>
                  <a:cubicBezTo>
                    <a:pt x="250254" y="4757"/>
                    <a:pt x="128334" y="2725"/>
                    <a:pt x="71438" y="75877"/>
                  </a:cubicBezTo>
                  <a:close/>
                </a:path>
              </a:pathLst>
            </a:custGeom>
            <a:solidFill>
              <a:srgbClr val="DB6B6B"/>
            </a:solidFill>
            <a:ln>
              <a:solidFill>
                <a:srgbClr val="DB6B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rgbClr val="B00000"/>
                </a:solidFill>
              </a:endParaRPr>
            </a:p>
          </p:txBody>
        </p:sp>
        <p:sp>
          <p:nvSpPr>
            <p:cNvPr id="7" name="ZoneTexte 6">
              <a:extLst>
                <a:ext uri="{FF2B5EF4-FFF2-40B4-BE49-F238E27FC236}">
                  <a16:creationId xmlns:a16="http://schemas.microsoft.com/office/drawing/2014/main" id="{410A9072-1A2F-4540-9B09-5ED81434BE8C}"/>
                </a:ext>
              </a:extLst>
            </p:cNvPr>
            <p:cNvSpPr txBox="1"/>
            <p:nvPr/>
          </p:nvSpPr>
          <p:spPr>
            <a:xfrm>
              <a:off x="793486" y="2149276"/>
              <a:ext cx="786491" cy="751602"/>
            </a:xfrm>
            <a:prstGeom prst="rect">
              <a:avLst/>
            </a:prstGeom>
            <a:noFill/>
            <a:ln>
              <a:noFill/>
            </a:ln>
          </p:spPr>
          <p:txBody>
            <a:bodyPr wrap="square" rtlCol="0">
              <a:spAutoFit/>
            </a:bodyPr>
            <a:lstStyle/>
            <a:p>
              <a:r>
                <a:rPr lang="fr-FR" sz="4000" b="1" dirty="0">
                  <a:solidFill>
                    <a:srgbClr val="B00000"/>
                  </a:solidFill>
                  <a:latin typeface="Fredoka One" panose="02000000000000000000" pitchFamily="2" charset="0"/>
                </a:rPr>
                <a:t>2.</a:t>
              </a:r>
            </a:p>
          </p:txBody>
        </p:sp>
      </p:grpSp>
      <p:pic>
        <p:nvPicPr>
          <p:cNvPr id="35" name="Image 34">
            <a:extLst>
              <a:ext uri="{FF2B5EF4-FFF2-40B4-BE49-F238E27FC236}">
                <a16:creationId xmlns:a16="http://schemas.microsoft.com/office/drawing/2014/main" id="{5EFBEAAC-D6DC-4928-8681-49037C02E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sp>
        <p:nvSpPr>
          <p:cNvPr id="8" name="ZoneTexte 7">
            <a:extLst>
              <a:ext uri="{FF2B5EF4-FFF2-40B4-BE49-F238E27FC236}">
                <a16:creationId xmlns:a16="http://schemas.microsoft.com/office/drawing/2014/main" id="{8DEF582B-B1EB-FB2B-EA00-8EB7CE359257}"/>
              </a:ext>
            </a:extLst>
          </p:cNvPr>
          <p:cNvSpPr txBox="1"/>
          <p:nvPr/>
        </p:nvSpPr>
        <p:spPr>
          <a:xfrm>
            <a:off x="1988585" y="1197147"/>
            <a:ext cx="3147015" cy="461665"/>
          </a:xfrm>
          <a:prstGeom prst="rect">
            <a:avLst/>
          </a:prstGeom>
          <a:noFill/>
        </p:spPr>
        <p:txBody>
          <a:bodyPr wrap="none" rtlCol="0">
            <a:spAutoFit/>
          </a:bodyPr>
          <a:lstStyle/>
          <a:p>
            <a:r>
              <a:rPr lang="fr-FR" sz="2400" b="1" u="sng" dirty="0">
                <a:solidFill>
                  <a:srgbClr val="B00000"/>
                </a:solidFill>
                <a:effectLst/>
                <a:latin typeface="Calibri" panose="020F0502020204030204" pitchFamily="34" charset="0"/>
                <a:ea typeface="Calibri" panose="020F0502020204030204" pitchFamily="34" charset="0"/>
              </a:rPr>
              <a:t>COMPOSITION DU CSI :</a:t>
            </a:r>
            <a:endParaRPr lang="fr-FR" sz="2400" b="1" u="sng" dirty="0">
              <a:solidFill>
                <a:srgbClr val="B00000"/>
              </a:solidFill>
              <a:latin typeface="Calibri" panose="020F0502020204030204" pitchFamily="34" charset="0"/>
              <a:ea typeface="Calibri" panose="020F0502020204030204" pitchFamily="34" charset="0"/>
            </a:endParaRPr>
          </a:p>
        </p:txBody>
      </p:sp>
      <p:pic>
        <p:nvPicPr>
          <p:cNvPr id="9" name="Picture 4" descr="compte d'utilisateur">
            <a:extLst>
              <a:ext uri="{FF2B5EF4-FFF2-40B4-BE49-F238E27FC236}">
                <a16:creationId xmlns:a16="http://schemas.microsoft.com/office/drawing/2014/main" id="{BC246EE0-BE6B-31B6-E1CA-B23E0E64C6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1139" y="1974697"/>
            <a:ext cx="393035" cy="393035"/>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2E3225F5-6683-4386-9A0E-390CFDE56E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4" name="Espace réservé du numéro de diapositive 3">
            <a:extLst>
              <a:ext uri="{FF2B5EF4-FFF2-40B4-BE49-F238E27FC236}">
                <a16:creationId xmlns:a16="http://schemas.microsoft.com/office/drawing/2014/main" id="{65D0CE96-9FAD-4E8D-8CAC-9DE47F1BC2E8}"/>
              </a:ext>
            </a:extLst>
          </p:cNvPr>
          <p:cNvSpPr>
            <a:spLocks noGrp="1"/>
          </p:cNvSpPr>
          <p:nvPr>
            <p:ph type="sldNum" sz="quarter" idx="12"/>
          </p:nvPr>
        </p:nvSpPr>
        <p:spPr/>
        <p:txBody>
          <a:bodyPr/>
          <a:lstStyle/>
          <a:p>
            <a:fld id="{BC044B9C-B550-4C35-96EC-3EEA822600A0}" type="slidenum">
              <a:rPr lang="fr-FR" smtClean="0"/>
              <a:t>5</a:t>
            </a:fld>
            <a:endParaRPr lang="fr-FR"/>
          </a:p>
        </p:txBody>
      </p:sp>
    </p:spTree>
    <p:extLst>
      <p:ext uri="{BB962C8B-B14F-4D97-AF65-F5344CB8AC3E}">
        <p14:creationId xmlns:p14="http://schemas.microsoft.com/office/powerpoint/2010/main" val="612656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B3A8FC0-99E3-4C97-AAF2-1412C907087D}"/>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Rectangle : coins arrondis 2">
            <a:extLst>
              <a:ext uri="{FF2B5EF4-FFF2-40B4-BE49-F238E27FC236}">
                <a16:creationId xmlns:a16="http://schemas.microsoft.com/office/drawing/2014/main" id="{AEC6AC74-5958-4E01-8ADD-7E34CBF1BB32}"/>
              </a:ext>
            </a:extLst>
          </p:cNvPr>
          <p:cNvSpPr/>
          <p:nvPr/>
        </p:nvSpPr>
        <p:spPr>
          <a:xfrm>
            <a:off x="504000" y="1976400"/>
            <a:ext cx="5364902" cy="7167370"/>
          </a:xfrm>
          <a:custGeom>
            <a:avLst/>
            <a:gdLst>
              <a:gd name="connsiteX0" fmla="*/ 0 w 5364902"/>
              <a:gd name="connsiteY0" fmla="*/ 894168 h 7167370"/>
              <a:gd name="connsiteX1" fmla="*/ 894168 w 5364902"/>
              <a:gd name="connsiteY1" fmla="*/ 0 h 7167370"/>
              <a:gd name="connsiteX2" fmla="*/ 1454497 w 5364902"/>
              <a:gd name="connsiteY2" fmla="*/ 0 h 7167370"/>
              <a:gd name="connsiteX3" fmla="*/ 2086357 w 5364902"/>
              <a:gd name="connsiteY3" fmla="*/ 0 h 7167370"/>
              <a:gd name="connsiteX4" fmla="*/ 2646685 w 5364902"/>
              <a:gd name="connsiteY4" fmla="*/ 0 h 7167370"/>
              <a:gd name="connsiteX5" fmla="*/ 3207014 w 5364902"/>
              <a:gd name="connsiteY5" fmla="*/ 0 h 7167370"/>
              <a:gd name="connsiteX6" fmla="*/ 3803108 w 5364902"/>
              <a:gd name="connsiteY6" fmla="*/ 0 h 7167370"/>
              <a:gd name="connsiteX7" fmla="*/ 4470734 w 5364902"/>
              <a:gd name="connsiteY7" fmla="*/ 0 h 7167370"/>
              <a:gd name="connsiteX8" fmla="*/ 5364902 w 5364902"/>
              <a:gd name="connsiteY8" fmla="*/ 894168 h 7167370"/>
              <a:gd name="connsiteX9" fmla="*/ 5364902 w 5364902"/>
              <a:gd name="connsiteY9" fmla="*/ 1405176 h 7167370"/>
              <a:gd name="connsiteX10" fmla="*/ 5364902 w 5364902"/>
              <a:gd name="connsiteY10" fmla="*/ 2023765 h 7167370"/>
              <a:gd name="connsiteX11" fmla="*/ 5364902 w 5364902"/>
              <a:gd name="connsiteY11" fmla="*/ 2749935 h 7167370"/>
              <a:gd name="connsiteX12" fmla="*/ 5364902 w 5364902"/>
              <a:gd name="connsiteY12" fmla="*/ 3314733 h 7167370"/>
              <a:gd name="connsiteX13" fmla="*/ 5364902 w 5364902"/>
              <a:gd name="connsiteY13" fmla="*/ 3987113 h 7167370"/>
              <a:gd name="connsiteX14" fmla="*/ 5364902 w 5364902"/>
              <a:gd name="connsiteY14" fmla="*/ 4713282 h 7167370"/>
              <a:gd name="connsiteX15" fmla="*/ 5364902 w 5364902"/>
              <a:gd name="connsiteY15" fmla="*/ 5439452 h 7167370"/>
              <a:gd name="connsiteX16" fmla="*/ 5364902 w 5364902"/>
              <a:gd name="connsiteY16" fmla="*/ 6273202 h 7167370"/>
              <a:gd name="connsiteX17" fmla="*/ 4470734 w 5364902"/>
              <a:gd name="connsiteY17" fmla="*/ 7167370 h 7167370"/>
              <a:gd name="connsiteX18" fmla="*/ 3838874 w 5364902"/>
              <a:gd name="connsiteY18" fmla="*/ 7167370 h 7167370"/>
              <a:gd name="connsiteX19" fmla="*/ 3207014 w 5364902"/>
              <a:gd name="connsiteY19" fmla="*/ 7167370 h 7167370"/>
              <a:gd name="connsiteX20" fmla="*/ 2610920 w 5364902"/>
              <a:gd name="connsiteY20" fmla="*/ 7167370 h 7167370"/>
              <a:gd name="connsiteX21" fmla="*/ 1979060 w 5364902"/>
              <a:gd name="connsiteY21" fmla="*/ 7167370 h 7167370"/>
              <a:gd name="connsiteX22" fmla="*/ 1418731 w 5364902"/>
              <a:gd name="connsiteY22" fmla="*/ 7167370 h 7167370"/>
              <a:gd name="connsiteX23" fmla="*/ 894168 w 5364902"/>
              <a:gd name="connsiteY23" fmla="*/ 7167370 h 7167370"/>
              <a:gd name="connsiteX24" fmla="*/ 0 w 5364902"/>
              <a:gd name="connsiteY24" fmla="*/ 6273202 h 7167370"/>
              <a:gd name="connsiteX25" fmla="*/ 0 w 5364902"/>
              <a:gd name="connsiteY25" fmla="*/ 5493242 h 7167370"/>
              <a:gd name="connsiteX26" fmla="*/ 0 w 5364902"/>
              <a:gd name="connsiteY26" fmla="*/ 4982234 h 7167370"/>
              <a:gd name="connsiteX27" fmla="*/ 0 w 5364902"/>
              <a:gd name="connsiteY27" fmla="*/ 4309855 h 7167370"/>
              <a:gd name="connsiteX28" fmla="*/ 0 w 5364902"/>
              <a:gd name="connsiteY28" fmla="*/ 3529895 h 7167370"/>
              <a:gd name="connsiteX29" fmla="*/ 0 w 5364902"/>
              <a:gd name="connsiteY29" fmla="*/ 2857515 h 7167370"/>
              <a:gd name="connsiteX30" fmla="*/ 0 w 5364902"/>
              <a:gd name="connsiteY30" fmla="*/ 2292717 h 7167370"/>
              <a:gd name="connsiteX31" fmla="*/ 0 w 5364902"/>
              <a:gd name="connsiteY31" fmla="*/ 1566547 h 7167370"/>
              <a:gd name="connsiteX32" fmla="*/ 0 w 5364902"/>
              <a:gd name="connsiteY32" fmla="*/ 894168 h 7167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364902" h="7167370" fill="none" extrusionOk="0">
                <a:moveTo>
                  <a:pt x="0" y="894168"/>
                </a:moveTo>
                <a:cubicBezTo>
                  <a:pt x="73542" y="487649"/>
                  <a:pt x="348081" y="80773"/>
                  <a:pt x="894168" y="0"/>
                </a:cubicBezTo>
                <a:cubicBezTo>
                  <a:pt x="1034717" y="23929"/>
                  <a:pt x="1200014" y="27579"/>
                  <a:pt x="1454497" y="0"/>
                </a:cubicBezTo>
                <a:cubicBezTo>
                  <a:pt x="1708980" y="-27579"/>
                  <a:pt x="1846646" y="25053"/>
                  <a:pt x="2086357" y="0"/>
                </a:cubicBezTo>
                <a:cubicBezTo>
                  <a:pt x="2326068" y="-25053"/>
                  <a:pt x="2425891" y="-6132"/>
                  <a:pt x="2646685" y="0"/>
                </a:cubicBezTo>
                <a:cubicBezTo>
                  <a:pt x="2867479" y="6132"/>
                  <a:pt x="2955084" y="15270"/>
                  <a:pt x="3207014" y="0"/>
                </a:cubicBezTo>
                <a:cubicBezTo>
                  <a:pt x="3458944" y="-15270"/>
                  <a:pt x="3555858" y="13964"/>
                  <a:pt x="3803108" y="0"/>
                </a:cubicBezTo>
                <a:cubicBezTo>
                  <a:pt x="4050358" y="-13964"/>
                  <a:pt x="4149967" y="30055"/>
                  <a:pt x="4470734" y="0"/>
                </a:cubicBezTo>
                <a:cubicBezTo>
                  <a:pt x="4992919" y="-102114"/>
                  <a:pt x="5300020" y="423592"/>
                  <a:pt x="5364902" y="894168"/>
                </a:cubicBezTo>
                <a:cubicBezTo>
                  <a:pt x="5360297" y="1021377"/>
                  <a:pt x="5345314" y="1232739"/>
                  <a:pt x="5364902" y="1405176"/>
                </a:cubicBezTo>
                <a:cubicBezTo>
                  <a:pt x="5384490" y="1577613"/>
                  <a:pt x="5376425" y="1719088"/>
                  <a:pt x="5364902" y="2023765"/>
                </a:cubicBezTo>
                <a:cubicBezTo>
                  <a:pt x="5353379" y="2328442"/>
                  <a:pt x="5349075" y="2407971"/>
                  <a:pt x="5364902" y="2749935"/>
                </a:cubicBezTo>
                <a:cubicBezTo>
                  <a:pt x="5380730" y="3091899"/>
                  <a:pt x="5356669" y="3065628"/>
                  <a:pt x="5364902" y="3314733"/>
                </a:cubicBezTo>
                <a:cubicBezTo>
                  <a:pt x="5373135" y="3563838"/>
                  <a:pt x="5365386" y="3656785"/>
                  <a:pt x="5364902" y="3987113"/>
                </a:cubicBezTo>
                <a:cubicBezTo>
                  <a:pt x="5364418" y="4317441"/>
                  <a:pt x="5342622" y="4531639"/>
                  <a:pt x="5364902" y="4713282"/>
                </a:cubicBezTo>
                <a:cubicBezTo>
                  <a:pt x="5387182" y="4894925"/>
                  <a:pt x="5363673" y="5207705"/>
                  <a:pt x="5364902" y="5439452"/>
                </a:cubicBezTo>
                <a:cubicBezTo>
                  <a:pt x="5366132" y="5671199"/>
                  <a:pt x="5385833" y="5938655"/>
                  <a:pt x="5364902" y="6273202"/>
                </a:cubicBezTo>
                <a:cubicBezTo>
                  <a:pt x="5309492" y="6681056"/>
                  <a:pt x="4988466" y="7089585"/>
                  <a:pt x="4470734" y="7167370"/>
                </a:cubicBezTo>
                <a:cubicBezTo>
                  <a:pt x="4174683" y="7136246"/>
                  <a:pt x="4027120" y="7185837"/>
                  <a:pt x="3838874" y="7167370"/>
                </a:cubicBezTo>
                <a:cubicBezTo>
                  <a:pt x="3650628" y="7148903"/>
                  <a:pt x="3359668" y="7142736"/>
                  <a:pt x="3207014" y="7167370"/>
                </a:cubicBezTo>
                <a:cubicBezTo>
                  <a:pt x="3054360" y="7192004"/>
                  <a:pt x="2872413" y="7168791"/>
                  <a:pt x="2610920" y="7167370"/>
                </a:cubicBezTo>
                <a:cubicBezTo>
                  <a:pt x="2349427" y="7165949"/>
                  <a:pt x="2128679" y="7183544"/>
                  <a:pt x="1979060" y="7167370"/>
                </a:cubicBezTo>
                <a:cubicBezTo>
                  <a:pt x="1829441" y="7151196"/>
                  <a:pt x="1682576" y="7154076"/>
                  <a:pt x="1418731" y="7167370"/>
                </a:cubicBezTo>
                <a:cubicBezTo>
                  <a:pt x="1154886" y="7180664"/>
                  <a:pt x="1093138" y="7160939"/>
                  <a:pt x="894168" y="7167370"/>
                </a:cubicBezTo>
                <a:cubicBezTo>
                  <a:pt x="377823" y="7171161"/>
                  <a:pt x="26483" y="6754984"/>
                  <a:pt x="0" y="6273202"/>
                </a:cubicBezTo>
                <a:cubicBezTo>
                  <a:pt x="31251" y="6090746"/>
                  <a:pt x="5972" y="5669143"/>
                  <a:pt x="0" y="5493242"/>
                </a:cubicBezTo>
                <a:cubicBezTo>
                  <a:pt x="-5972" y="5317341"/>
                  <a:pt x="11731" y="5124052"/>
                  <a:pt x="0" y="4982234"/>
                </a:cubicBezTo>
                <a:cubicBezTo>
                  <a:pt x="-11731" y="4840416"/>
                  <a:pt x="-6475" y="4456983"/>
                  <a:pt x="0" y="4309855"/>
                </a:cubicBezTo>
                <a:cubicBezTo>
                  <a:pt x="6475" y="4162727"/>
                  <a:pt x="26657" y="3800456"/>
                  <a:pt x="0" y="3529895"/>
                </a:cubicBezTo>
                <a:cubicBezTo>
                  <a:pt x="-26657" y="3259334"/>
                  <a:pt x="-2617" y="3111431"/>
                  <a:pt x="0" y="2857515"/>
                </a:cubicBezTo>
                <a:cubicBezTo>
                  <a:pt x="2617" y="2603599"/>
                  <a:pt x="-17679" y="2415625"/>
                  <a:pt x="0" y="2292717"/>
                </a:cubicBezTo>
                <a:cubicBezTo>
                  <a:pt x="17679" y="2169809"/>
                  <a:pt x="19093" y="1827137"/>
                  <a:pt x="0" y="1566547"/>
                </a:cubicBezTo>
                <a:cubicBezTo>
                  <a:pt x="-19093" y="1305957"/>
                  <a:pt x="-7817" y="1229792"/>
                  <a:pt x="0" y="894168"/>
                </a:cubicBezTo>
                <a:close/>
              </a:path>
              <a:path w="5364902" h="7167370" stroke="0" extrusionOk="0">
                <a:moveTo>
                  <a:pt x="0" y="894168"/>
                </a:moveTo>
                <a:cubicBezTo>
                  <a:pt x="-10854" y="396677"/>
                  <a:pt x="371580" y="-18631"/>
                  <a:pt x="894168" y="0"/>
                </a:cubicBezTo>
                <a:cubicBezTo>
                  <a:pt x="1177209" y="15799"/>
                  <a:pt x="1267012" y="-17626"/>
                  <a:pt x="1526028" y="0"/>
                </a:cubicBezTo>
                <a:cubicBezTo>
                  <a:pt x="1785044" y="17626"/>
                  <a:pt x="1825704" y="16948"/>
                  <a:pt x="2086357" y="0"/>
                </a:cubicBezTo>
                <a:cubicBezTo>
                  <a:pt x="2347010" y="-16948"/>
                  <a:pt x="2427817" y="-4837"/>
                  <a:pt x="2646685" y="0"/>
                </a:cubicBezTo>
                <a:cubicBezTo>
                  <a:pt x="2865553" y="4837"/>
                  <a:pt x="2953435" y="-13678"/>
                  <a:pt x="3171248" y="0"/>
                </a:cubicBezTo>
                <a:cubicBezTo>
                  <a:pt x="3389061" y="13678"/>
                  <a:pt x="3529218" y="16567"/>
                  <a:pt x="3731577" y="0"/>
                </a:cubicBezTo>
                <a:cubicBezTo>
                  <a:pt x="3933936" y="-16567"/>
                  <a:pt x="4184440" y="282"/>
                  <a:pt x="4470734" y="0"/>
                </a:cubicBezTo>
                <a:cubicBezTo>
                  <a:pt x="4947388" y="-31879"/>
                  <a:pt x="5271264" y="395444"/>
                  <a:pt x="5364902" y="894168"/>
                </a:cubicBezTo>
                <a:cubicBezTo>
                  <a:pt x="5373023" y="1035755"/>
                  <a:pt x="5373928" y="1261704"/>
                  <a:pt x="5364902" y="1512757"/>
                </a:cubicBezTo>
                <a:cubicBezTo>
                  <a:pt x="5355876" y="1763810"/>
                  <a:pt x="5388537" y="1833814"/>
                  <a:pt x="5364902" y="2077555"/>
                </a:cubicBezTo>
                <a:cubicBezTo>
                  <a:pt x="5341267" y="2321296"/>
                  <a:pt x="5377341" y="2435462"/>
                  <a:pt x="5364902" y="2642354"/>
                </a:cubicBezTo>
                <a:cubicBezTo>
                  <a:pt x="5352463" y="2849246"/>
                  <a:pt x="5383310" y="3019317"/>
                  <a:pt x="5364902" y="3207153"/>
                </a:cubicBezTo>
                <a:cubicBezTo>
                  <a:pt x="5346494" y="3394989"/>
                  <a:pt x="5345724" y="3545492"/>
                  <a:pt x="5364902" y="3771951"/>
                </a:cubicBezTo>
                <a:cubicBezTo>
                  <a:pt x="5384080" y="3998410"/>
                  <a:pt x="5361419" y="4167127"/>
                  <a:pt x="5364902" y="4444330"/>
                </a:cubicBezTo>
                <a:cubicBezTo>
                  <a:pt x="5368385" y="4721533"/>
                  <a:pt x="5381417" y="4702442"/>
                  <a:pt x="5364902" y="4955339"/>
                </a:cubicBezTo>
                <a:cubicBezTo>
                  <a:pt x="5348387" y="5208236"/>
                  <a:pt x="5381212" y="5286785"/>
                  <a:pt x="5364902" y="5573928"/>
                </a:cubicBezTo>
                <a:cubicBezTo>
                  <a:pt x="5348592" y="5861071"/>
                  <a:pt x="5361510" y="6021160"/>
                  <a:pt x="5364902" y="6273202"/>
                </a:cubicBezTo>
                <a:cubicBezTo>
                  <a:pt x="5379979" y="6708426"/>
                  <a:pt x="4858843" y="7218490"/>
                  <a:pt x="4470734" y="7167370"/>
                </a:cubicBezTo>
                <a:cubicBezTo>
                  <a:pt x="4222899" y="7179784"/>
                  <a:pt x="3981049" y="7181283"/>
                  <a:pt x="3803108" y="7167370"/>
                </a:cubicBezTo>
                <a:cubicBezTo>
                  <a:pt x="3625167" y="7153457"/>
                  <a:pt x="3555592" y="7155485"/>
                  <a:pt x="3314311" y="7167370"/>
                </a:cubicBezTo>
                <a:cubicBezTo>
                  <a:pt x="3073030" y="7179255"/>
                  <a:pt x="2823003" y="7160899"/>
                  <a:pt x="2646685" y="7167370"/>
                </a:cubicBezTo>
                <a:cubicBezTo>
                  <a:pt x="2470367" y="7173841"/>
                  <a:pt x="2163521" y="7138627"/>
                  <a:pt x="2014825" y="7167370"/>
                </a:cubicBezTo>
                <a:cubicBezTo>
                  <a:pt x="1866129" y="7196113"/>
                  <a:pt x="1383588" y="7114072"/>
                  <a:pt x="894168" y="7167370"/>
                </a:cubicBezTo>
                <a:cubicBezTo>
                  <a:pt x="423935" y="7141004"/>
                  <a:pt x="-105837" y="6735771"/>
                  <a:pt x="0" y="6273202"/>
                </a:cubicBezTo>
                <a:cubicBezTo>
                  <a:pt x="18501" y="6135672"/>
                  <a:pt x="15351" y="5843020"/>
                  <a:pt x="0" y="5708403"/>
                </a:cubicBezTo>
                <a:cubicBezTo>
                  <a:pt x="-15351" y="5573786"/>
                  <a:pt x="21122" y="5328280"/>
                  <a:pt x="0" y="5197395"/>
                </a:cubicBezTo>
                <a:cubicBezTo>
                  <a:pt x="-21122" y="5066510"/>
                  <a:pt x="11314" y="4781265"/>
                  <a:pt x="0" y="4525016"/>
                </a:cubicBezTo>
                <a:cubicBezTo>
                  <a:pt x="-11314" y="4268767"/>
                  <a:pt x="15508" y="4003307"/>
                  <a:pt x="0" y="3745056"/>
                </a:cubicBezTo>
                <a:cubicBezTo>
                  <a:pt x="-15508" y="3486805"/>
                  <a:pt x="-12207" y="3337337"/>
                  <a:pt x="0" y="2965096"/>
                </a:cubicBezTo>
                <a:cubicBezTo>
                  <a:pt x="12207" y="2592855"/>
                  <a:pt x="-17301" y="2610934"/>
                  <a:pt x="0" y="2346507"/>
                </a:cubicBezTo>
                <a:cubicBezTo>
                  <a:pt x="17301" y="2082080"/>
                  <a:pt x="-22059" y="2017863"/>
                  <a:pt x="0" y="1781709"/>
                </a:cubicBezTo>
                <a:cubicBezTo>
                  <a:pt x="22059" y="1545555"/>
                  <a:pt x="-40524" y="1182985"/>
                  <a:pt x="0" y="894168"/>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just">
              <a:lnSpc>
                <a:spcPct val="150000"/>
              </a:lnSpc>
              <a:spcAft>
                <a:spcPts val="600"/>
              </a:spcAft>
              <a:buFont typeface="+mj-lt"/>
              <a:buAutoNum type="arabicPeriod"/>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CSI assure un accompagnement du doctorant ou de la doctorante pendant toute la durée du doctorat. </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Il se réunit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obligatoirement</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 avant l'inscription en deuxième année et ensuite avant chaque nouvelle inscription, jusqu'à la fin du doctorat. </a:t>
            </a:r>
          </a:p>
          <a:p>
            <a:pPr marL="228600" indent="-228600" algn="just">
              <a:lnSpc>
                <a:spcPct val="150000"/>
              </a:lnSpc>
              <a:buFont typeface="+mj-lt"/>
              <a:buAutoNum type="arabicPeriod"/>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L’entretien se déroule en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3 étapes distinctes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685800" lvl="1" indent="-228600" algn="just">
              <a:lnSpc>
                <a:spcPct val="150000"/>
              </a:lnSpc>
              <a:buFont typeface="+mj-lt"/>
              <a:buAutoNum type="alphaLcParenR"/>
            </a:pPr>
            <a:r>
              <a:rPr lang="fr-FR" sz="1050" b="0" i="0" dirty="0">
                <a:solidFill>
                  <a:srgbClr val="000000"/>
                </a:solidFill>
                <a:effectLst/>
                <a:latin typeface="Arial" panose="020B0604020202020204" pitchFamily="34" charset="0"/>
                <a:cs typeface="Arial" panose="020B0604020202020204" pitchFamily="34" charset="0"/>
              </a:rPr>
              <a:t>présentation de l'avancement des travaux et discussions ;</a:t>
            </a:r>
          </a:p>
          <a:p>
            <a:pPr marL="685800" lvl="1" indent="-228600" algn="just">
              <a:lnSpc>
                <a:spcPct val="150000"/>
              </a:lnSpc>
              <a:buFont typeface="+mj-lt"/>
              <a:buAutoNum type="alphaLcParenR"/>
            </a:pPr>
            <a:r>
              <a:rPr lang="fr-FR" sz="1050" b="0" i="0" dirty="0">
                <a:solidFill>
                  <a:srgbClr val="000000"/>
                </a:solidFill>
                <a:effectLst/>
                <a:latin typeface="Arial" panose="020B0604020202020204" pitchFamily="34" charset="0"/>
                <a:cs typeface="Arial" panose="020B0604020202020204" pitchFamily="34" charset="0"/>
              </a:rPr>
              <a:t>entretien avec le doctorant sans la direction de thèse ;</a:t>
            </a:r>
          </a:p>
          <a:p>
            <a:pPr marL="685800" lvl="1" indent="-228600" algn="just">
              <a:lnSpc>
                <a:spcPct val="150000"/>
              </a:lnSpc>
              <a:spcAft>
                <a:spcPts val="600"/>
              </a:spcAft>
              <a:buFont typeface="+mj-lt"/>
              <a:buAutoNum type="alphaLcParenR"/>
            </a:pPr>
            <a:r>
              <a:rPr lang="fr-FR" sz="1050" b="0" i="0" dirty="0">
                <a:solidFill>
                  <a:srgbClr val="000000"/>
                </a:solidFill>
                <a:effectLst/>
                <a:latin typeface="Arial" panose="020B0604020202020204" pitchFamily="34" charset="0"/>
                <a:cs typeface="Arial" panose="020B0604020202020204" pitchFamily="34" charset="0"/>
              </a:rPr>
              <a:t>entretien avec la direction de thèse sans le doctorant. </a:t>
            </a:r>
            <a:endParaRPr lang="fr-FR" sz="105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228600" lvl="1" indent="-228600" algn="just">
              <a:lnSpc>
                <a:spcPct val="150000"/>
              </a:lnSpc>
              <a:spcAft>
                <a:spcPts val="600"/>
              </a:spcAft>
              <a:buFont typeface="+mj-lt"/>
              <a:buAutoNum type="arabicPeriod" startAt="3"/>
            </a:pP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Au cours de l'entretien avec le doctorant ou la doctorante, le </a:t>
            </a:r>
            <a:r>
              <a:rPr lang="fr-FR" sz="1050" b="1" dirty="0">
                <a:solidFill>
                  <a:srgbClr val="000000"/>
                </a:solidFill>
                <a:latin typeface="Arial" panose="020B0604020202020204" pitchFamily="34" charset="0"/>
                <a:ea typeface="Calibri" panose="020F0502020204030204" pitchFamily="34" charset="0"/>
                <a:cs typeface="Arial" panose="020B0604020202020204" pitchFamily="34" charset="0"/>
              </a:rPr>
              <a:t>comité évalue les conditions de sa formation et les avancées de sa recherche</a:t>
            </a: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 Lors de ce même entretien, il est particulièrement vigilant à repérer toute forme de conflit, de discrimination, de harcèlement moral ou sexuel ou d'agissement sexiste. Il formule des recommandations et transmet un rapport de l'entretien à l’E.D., au doctorant ou à la doctorante et à la direction de thèse. </a:t>
            </a:r>
          </a:p>
          <a:p>
            <a:pPr algn="just">
              <a:lnSpc>
                <a:spcPct val="150000"/>
              </a:lnSpc>
              <a:spcAft>
                <a:spcPts val="600"/>
              </a:spcAft>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4. En cas de difficulté́(s), le CSI du doctorant ou de la doctorante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alerte le directeur ou la directrice de l’Ecole Doctorale</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qui prend toute mesure nécessaire relative à la situation du doctorant ou de la doctorante et au déroulement de son doctorat. </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6350" indent="-6350" algn="just">
              <a:lnSpc>
                <a:spcPct val="150000"/>
              </a:lnSpc>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5. Dès que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l’Ecole Doctorale prend connaissance d'actes de violence, de discrimination, de harcèlement moral ou sexuel ou d'agissements sexistes</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son représentant</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procède à un signalement à la cellule d'écoute de l'établissement contre les discriminations et les violences sexuelles. </a:t>
            </a:r>
            <a:endParaRPr lang="fr-FR" sz="1050" dirty="0">
              <a:solidFill>
                <a:srgbClr val="000000"/>
              </a:solidFill>
              <a:latin typeface="Arial" panose="020B0604020202020204" pitchFamily="34" charset="0"/>
              <a:cs typeface="Arial" panose="020B0604020202020204" pitchFamily="34" charset="0"/>
            </a:endParaRPr>
          </a:p>
        </p:txBody>
      </p:sp>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 name="Groupe 4">
            <a:extLst>
              <a:ext uri="{FF2B5EF4-FFF2-40B4-BE49-F238E27FC236}">
                <a16:creationId xmlns:a16="http://schemas.microsoft.com/office/drawing/2014/main" id="{B83FC273-E084-480D-89A5-B5474F57A3A7}"/>
              </a:ext>
            </a:extLst>
          </p:cNvPr>
          <p:cNvGrpSpPr/>
          <p:nvPr/>
        </p:nvGrpSpPr>
        <p:grpSpPr>
          <a:xfrm>
            <a:off x="1335600" y="1054800"/>
            <a:ext cx="946800" cy="889200"/>
            <a:chOff x="793486" y="2182316"/>
            <a:chExt cx="834478" cy="723081"/>
          </a:xfrm>
        </p:grpSpPr>
        <p:sp>
          <p:nvSpPr>
            <p:cNvPr id="6" name="Forme libre : forme 5">
              <a:extLst>
                <a:ext uri="{FF2B5EF4-FFF2-40B4-BE49-F238E27FC236}">
                  <a16:creationId xmlns:a16="http://schemas.microsoft.com/office/drawing/2014/main" id="{28304891-AE91-401C-90F2-A48D700250DC}"/>
                </a:ext>
              </a:extLst>
            </p:cNvPr>
            <p:cNvSpPr/>
            <p:nvPr/>
          </p:nvSpPr>
          <p:spPr>
            <a:xfrm>
              <a:off x="793486" y="2234604"/>
              <a:ext cx="532756" cy="484722"/>
            </a:xfrm>
            <a:custGeom>
              <a:avLst/>
              <a:gdLst>
                <a:gd name="connsiteX0" fmla="*/ 71438 w 678352"/>
                <a:gd name="connsiteY0" fmla="*/ 75877 h 612835"/>
                <a:gd name="connsiteX1" fmla="*/ 10478 w 678352"/>
                <a:gd name="connsiteY1" fmla="*/ 441637 h 612835"/>
                <a:gd name="connsiteX2" fmla="*/ 242126 w 678352"/>
                <a:gd name="connsiteY2" fmla="*/ 612325 h 612835"/>
                <a:gd name="connsiteX3" fmla="*/ 607886 w 678352"/>
                <a:gd name="connsiteY3" fmla="*/ 478213 h 612835"/>
                <a:gd name="connsiteX4" fmla="*/ 656654 w 678352"/>
                <a:gd name="connsiteY4" fmla="*/ 63685 h 612835"/>
                <a:gd name="connsiteX5" fmla="*/ 351854 w 678352"/>
                <a:gd name="connsiteY5" fmla="*/ 2725 h 612835"/>
                <a:gd name="connsiteX6" fmla="*/ 71438 w 678352"/>
                <a:gd name="connsiteY6" fmla="*/ 75877 h 61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352" h="612835">
                  <a:moveTo>
                    <a:pt x="71438" y="75877"/>
                  </a:moveTo>
                  <a:cubicBezTo>
                    <a:pt x="14542" y="149029"/>
                    <a:pt x="-17970" y="352229"/>
                    <a:pt x="10478" y="441637"/>
                  </a:cubicBezTo>
                  <a:cubicBezTo>
                    <a:pt x="38926" y="531045"/>
                    <a:pt x="142558" y="606229"/>
                    <a:pt x="242126" y="612325"/>
                  </a:cubicBezTo>
                  <a:cubicBezTo>
                    <a:pt x="341694" y="618421"/>
                    <a:pt x="538798" y="569653"/>
                    <a:pt x="607886" y="478213"/>
                  </a:cubicBezTo>
                  <a:cubicBezTo>
                    <a:pt x="676974" y="386773"/>
                    <a:pt x="699326" y="142933"/>
                    <a:pt x="656654" y="63685"/>
                  </a:cubicBezTo>
                  <a:cubicBezTo>
                    <a:pt x="613982" y="-15563"/>
                    <a:pt x="453454" y="693"/>
                    <a:pt x="351854" y="2725"/>
                  </a:cubicBezTo>
                  <a:cubicBezTo>
                    <a:pt x="250254" y="4757"/>
                    <a:pt x="128334" y="2725"/>
                    <a:pt x="71438" y="75877"/>
                  </a:cubicBezTo>
                  <a:close/>
                </a:path>
              </a:pathLst>
            </a:custGeom>
            <a:solidFill>
              <a:srgbClr val="DB6B6B"/>
            </a:solidFill>
            <a:ln>
              <a:solidFill>
                <a:srgbClr val="DB6B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rgbClr val="B00000"/>
                </a:solidFill>
              </a:endParaRPr>
            </a:p>
          </p:txBody>
        </p:sp>
        <p:sp>
          <p:nvSpPr>
            <p:cNvPr id="7" name="ZoneTexte 6">
              <a:extLst>
                <a:ext uri="{FF2B5EF4-FFF2-40B4-BE49-F238E27FC236}">
                  <a16:creationId xmlns:a16="http://schemas.microsoft.com/office/drawing/2014/main" id="{410A9072-1A2F-4540-9B09-5ED81434BE8C}"/>
                </a:ext>
              </a:extLst>
            </p:cNvPr>
            <p:cNvSpPr txBox="1"/>
            <p:nvPr/>
          </p:nvSpPr>
          <p:spPr>
            <a:xfrm>
              <a:off x="894402" y="2182316"/>
              <a:ext cx="733562" cy="723081"/>
            </a:xfrm>
            <a:prstGeom prst="rect">
              <a:avLst/>
            </a:prstGeom>
            <a:noFill/>
            <a:ln>
              <a:noFill/>
            </a:ln>
          </p:spPr>
          <p:txBody>
            <a:bodyPr wrap="square" rtlCol="0">
              <a:spAutoFit/>
            </a:bodyPr>
            <a:lstStyle/>
            <a:p>
              <a:r>
                <a:rPr lang="fr-FR" sz="4000" b="1" dirty="0">
                  <a:solidFill>
                    <a:srgbClr val="B00000"/>
                  </a:solidFill>
                  <a:latin typeface="Fredoka One" panose="02000000000000000000" pitchFamily="2" charset="0"/>
                </a:rPr>
                <a:t>3.</a:t>
              </a:r>
            </a:p>
          </p:txBody>
        </p:sp>
      </p:grpSp>
      <p:pic>
        <p:nvPicPr>
          <p:cNvPr id="35" name="Image 34">
            <a:extLst>
              <a:ext uri="{FF2B5EF4-FFF2-40B4-BE49-F238E27FC236}">
                <a16:creationId xmlns:a16="http://schemas.microsoft.com/office/drawing/2014/main" id="{5EFBEAAC-D6DC-4928-8681-49037C02E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sp>
        <p:nvSpPr>
          <p:cNvPr id="2" name="ZoneTexte 1">
            <a:extLst>
              <a:ext uri="{FF2B5EF4-FFF2-40B4-BE49-F238E27FC236}">
                <a16:creationId xmlns:a16="http://schemas.microsoft.com/office/drawing/2014/main" id="{735D0CE9-42C8-0FCA-A5E1-2E64F319BABF}"/>
              </a:ext>
            </a:extLst>
          </p:cNvPr>
          <p:cNvSpPr txBox="1"/>
          <p:nvPr/>
        </p:nvSpPr>
        <p:spPr>
          <a:xfrm>
            <a:off x="1988585" y="1197147"/>
            <a:ext cx="2670924" cy="461665"/>
          </a:xfrm>
          <a:prstGeom prst="rect">
            <a:avLst/>
          </a:prstGeom>
          <a:noFill/>
        </p:spPr>
        <p:txBody>
          <a:bodyPr wrap="none" rtlCol="0">
            <a:spAutoFit/>
          </a:bodyPr>
          <a:lstStyle/>
          <a:p>
            <a:r>
              <a:rPr lang="fr-FR" sz="2400" b="1" u="sng" dirty="0">
                <a:solidFill>
                  <a:srgbClr val="B00000"/>
                </a:solidFill>
                <a:effectLst/>
                <a:latin typeface="Calibri" panose="020F0502020204030204" pitchFamily="34" charset="0"/>
                <a:ea typeface="Calibri" panose="020F0502020204030204" pitchFamily="34" charset="0"/>
              </a:rPr>
              <a:t>FONCTIONNEMENT</a:t>
            </a:r>
            <a:endParaRPr lang="fr-FR" sz="2400" b="1" u="sng" dirty="0">
              <a:solidFill>
                <a:srgbClr val="B00000"/>
              </a:solidFill>
              <a:latin typeface="Calibri" panose="020F0502020204030204" pitchFamily="34" charset="0"/>
              <a:ea typeface="Calibri" panose="020F0502020204030204" pitchFamily="34" charset="0"/>
            </a:endParaRPr>
          </a:p>
        </p:txBody>
      </p:sp>
      <p:pic>
        <p:nvPicPr>
          <p:cNvPr id="4" name="Picture 4" descr="compte d'utilisateur">
            <a:extLst>
              <a:ext uri="{FF2B5EF4-FFF2-40B4-BE49-F238E27FC236}">
                <a16:creationId xmlns:a16="http://schemas.microsoft.com/office/drawing/2014/main" id="{4EA2A45F-A596-82BD-A8F7-3AEE843D92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1139" y="1974697"/>
            <a:ext cx="393035" cy="393035"/>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AFE44B23-54B3-4681-9689-047370B5B3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9" name="Espace réservé du numéro de diapositive 8">
            <a:extLst>
              <a:ext uri="{FF2B5EF4-FFF2-40B4-BE49-F238E27FC236}">
                <a16:creationId xmlns:a16="http://schemas.microsoft.com/office/drawing/2014/main" id="{12C39B39-B84D-47E0-B8F9-51A681EE8C4B}"/>
              </a:ext>
            </a:extLst>
          </p:cNvPr>
          <p:cNvSpPr>
            <a:spLocks noGrp="1"/>
          </p:cNvSpPr>
          <p:nvPr>
            <p:ph type="sldNum" sz="quarter" idx="12"/>
          </p:nvPr>
        </p:nvSpPr>
        <p:spPr/>
        <p:txBody>
          <a:bodyPr/>
          <a:lstStyle/>
          <a:p>
            <a:fld id="{BC044B9C-B550-4C35-96EC-3EEA822600A0}" type="slidenum">
              <a:rPr lang="fr-FR" smtClean="0"/>
              <a:t>6</a:t>
            </a:fld>
            <a:endParaRPr lang="fr-FR"/>
          </a:p>
        </p:txBody>
      </p:sp>
    </p:spTree>
    <p:extLst>
      <p:ext uri="{BB962C8B-B14F-4D97-AF65-F5344CB8AC3E}">
        <p14:creationId xmlns:p14="http://schemas.microsoft.com/office/powerpoint/2010/main" val="3330955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rme libre : forme 75">
            <a:extLst>
              <a:ext uri="{FF2B5EF4-FFF2-40B4-BE49-F238E27FC236}">
                <a16:creationId xmlns:a16="http://schemas.microsoft.com/office/drawing/2014/main" id="{2B3A8FC0-99E3-4C97-AAF2-1412C907087D}"/>
              </a:ext>
            </a:extLst>
          </p:cNvPr>
          <p:cNvSpPr/>
          <p:nvPr/>
        </p:nvSpPr>
        <p:spPr>
          <a:xfrm rot="15979360">
            <a:off x="-356756" y="-687286"/>
            <a:ext cx="1788858" cy="2434984"/>
          </a:xfrm>
          <a:custGeom>
            <a:avLst/>
            <a:gdLst>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49306 w 2135906"/>
              <a:gd name="connsiteY12" fmla="*/ 509572 h 2594476"/>
              <a:gd name="connsiteX0" fmla="*/ 538 w 2135906"/>
              <a:gd name="connsiteY0" fmla="*/ 521764 h 2594476"/>
              <a:gd name="connsiteX1" fmla="*/ 110266 w 2135906"/>
              <a:gd name="connsiteY1" fmla="*/ 1192324 h 2594476"/>
              <a:gd name="connsiteX2" fmla="*/ 683290 w 2135906"/>
              <a:gd name="connsiteY2" fmla="*/ 1545892 h 2594476"/>
              <a:gd name="connsiteX3" fmla="*/ 756442 w 2135906"/>
              <a:gd name="connsiteY3" fmla="*/ 2167684 h 2594476"/>
              <a:gd name="connsiteX4" fmla="*/ 975898 w 2135906"/>
              <a:gd name="connsiteY4" fmla="*/ 2484676 h 2594476"/>
              <a:gd name="connsiteX5" fmla="*/ 1353850 w 2135906"/>
              <a:gd name="connsiteY5" fmla="*/ 2594404 h 2594476"/>
              <a:gd name="connsiteX6" fmla="*/ 1853722 w 2135906"/>
              <a:gd name="connsiteY6" fmla="*/ 2496868 h 2594476"/>
              <a:gd name="connsiteX7" fmla="*/ 2085370 w 2135906"/>
              <a:gd name="connsiteY7" fmla="*/ 2240836 h 2594476"/>
              <a:gd name="connsiteX8" fmla="*/ 2134138 w 2135906"/>
              <a:gd name="connsiteY8" fmla="*/ 1948228 h 2594476"/>
              <a:gd name="connsiteX9" fmla="*/ 2048794 w 2135906"/>
              <a:gd name="connsiteY9" fmla="*/ 1265476 h 2594476"/>
              <a:gd name="connsiteX10" fmla="*/ 1463578 w 2135906"/>
              <a:gd name="connsiteY10" fmla="*/ 265732 h 2594476"/>
              <a:gd name="connsiteX11" fmla="*/ 451642 w 2135906"/>
              <a:gd name="connsiteY11" fmla="*/ 9700 h 2594476"/>
              <a:gd name="connsiteX12" fmla="*/ 538 w 2135906"/>
              <a:gd name="connsiteY12" fmla="*/ 533956 h 2594476"/>
              <a:gd name="connsiteX0" fmla="*/ 538 w 2135906"/>
              <a:gd name="connsiteY0" fmla="*/ 517238 h 2589950"/>
              <a:gd name="connsiteX1" fmla="*/ 110266 w 2135906"/>
              <a:gd name="connsiteY1" fmla="*/ 1187798 h 2589950"/>
              <a:gd name="connsiteX2" fmla="*/ 683290 w 2135906"/>
              <a:gd name="connsiteY2" fmla="*/ 1541366 h 2589950"/>
              <a:gd name="connsiteX3" fmla="*/ 756442 w 2135906"/>
              <a:gd name="connsiteY3" fmla="*/ 2163158 h 2589950"/>
              <a:gd name="connsiteX4" fmla="*/ 975898 w 2135906"/>
              <a:gd name="connsiteY4" fmla="*/ 2480150 h 2589950"/>
              <a:gd name="connsiteX5" fmla="*/ 1353850 w 2135906"/>
              <a:gd name="connsiteY5" fmla="*/ 2589878 h 2589950"/>
              <a:gd name="connsiteX6" fmla="*/ 1853722 w 2135906"/>
              <a:gd name="connsiteY6" fmla="*/ 2492342 h 2589950"/>
              <a:gd name="connsiteX7" fmla="*/ 2085370 w 2135906"/>
              <a:gd name="connsiteY7" fmla="*/ 2236310 h 2589950"/>
              <a:gd name="connsiteX8" fmla="*/ 2134138 w 2135906"/>
              <a:gd name="connsiteY8" fmla="*/ 1943702 h 2589950"/>
              <a:gd name="connsiteX9" fmla="*/ 2048794 w 2135906"/>
              <a:gd name="connsiteY9" fmla="*/ 1260950 h 2589950"/>
              <a:gd name="connsiteX10" fmla="*/ 1463578 w 2135906"/>
              <a:gd name="connsiteY10" fmla="*/ 261206 h 2589950"/>
              <a:gd name="connsiteX11" fmla="*/ 451642 w 2135906"/>
              <a:gd name="connsiteY11" fmla="*/ 5174 h 2589950"/>
              <a:gd name="connsiteX12" fmla="*/ 122458 w 2135906"/>
              <a:gd name="connsiteY12" fmla="*/ 163670 h 2589950"/>
              <a:gd name="connsiteX13" fmla="*/ 538 w 2135906"/>
              <a:gd name="connsiteY13" fmla="*/ 529430 h 2589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5906" h="2589950">
                <a:moveTo>
                  <a:pt x="538" y="517238"/>
                </a:moveTo>
                <a:cubicBezTo>
                  <a:pt x="-1494" y="767174"/>
                  <a:pt x="-3526" y="1017110"/>
                  <a:pt x="110266" y="1187798"/>
                </a:cubicBezTo>
                <a:cubicBezTo>
                  <a:pt x="224058" y="1358486"/>
                  <a:pt x="575594" y="1378806"/>
                  <a:pt x="683290" y="1541366"/>
                </a:cubicBezTo>
                <a:cubicBezTo>
                  <a:pt x="790986" y="1703926"/>
                  <a:pt x="707674" y="2006694"/>
                  <a:pt x="756442" y="2163158"/>
                </a:cubicBezTo>
                <a:cubicBezTo>
                  <a:pt x="805210" y="2319622"/>
                  <a:pt x="876330" y="2409030"/>
                  <a:pt x="975898" y="2480150"/>
                </a:cubicBezTo>
                <a:cubicBezTo>
                  <a:pt x="1075466" y="2551270"/>
                  <a:pt x="1207546" y="2587846"/>
                  <a:pt x="1353850" y="2589878"/>
                </a:cubicBezTo>
                <a:cubicBezTo>
                  <a:pt x="1500154" y="2591910"/>
                  <a:pt x="1731802" y="2551270"/>
                  <a:pt x="1853722" y="2492342"/>
                </a:cubicBezTo>
                <a:cubicBezTo>
                  <a:pt x="1975642" y="2433414"/>
                  <a:pt x="2038634" y="2327750"/>
                  <a:pt x="2085370" y="2236310"/>
                </a:cubicBezTo>
                <a:cubicBezTo>
                  <a:pt x="2132106" y="2144870"/>
                  <a:pt x="2140234" y="2106262"/>
                  <a:pt x="2134138" y="1943702"/>
                </a:cubicBezTo>
                <a:cubicBezTo>
                  <a:pt x="2128042" y="1781142"/>
                  <a:pt x="2160554" y="1541366"/>
                  <a:pt x="2048794" y="1260950"/>
                </a:cubicBezTo>
                <a:cubicBezTo>
                  <a:pt x="1937034" y="980534"/>
                  <a:pt x="1729770" y="470502"/>
                  <a:pt x="1463578" y="261206"/>
                </a:cubicBezTo>
                <a:cubicBezTo>
                  <a:pt x="1197386" y="51910"/>
                  <a:pt x="687354" y="-21242"/>
                  <a:pt x="451642" y="5174"/>
                </a:cubicBezTo>
                <a:cubicBezTo>
                  <a:pt x="215930" y="31590"/>
                  <a:pt x="197642" y="76294"/>
                  <a:pt x="122458" y="163670"/>
                </a:cubicBezTo>
                <a:cubicBezTo>
                  <a:pt x="47274" y="251046"/>
                  <a:pt x="8666" y="511142"/>
                  <a:pt x="538" y="529430"/>
                </a:cubicBezTo>
              </a:path>
            </a:pathLst>
          </a:custGeom>
          <a:solidFill>
            <a:srgbClr val="DB6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Rectangle : coins arrondis 2">
            <a:extLst>
              <a:ext uri="{FF2B5EF4-FFF2-40B4-BE49-F238E27FC236}">
                <a16:creationId xmlns:a16="http://schemas.microsoft.com/office/drawing/2014/main" id="{AEC6AC74-5958-4E01-8ADD-7E34CBF1BB32}"/>
              </a:ext>
            </a:extLst>
          </p:cNvPr>
          <p:cNvSpPr/>
          <p:nvPr/>
        </p:nvSpPr>
        <p:spPr>
          <a:xfrm>
            <a:off x="504000" y="1976400"/>
            <a:ext cx="5364000" cy="6092480"/>
          </a:xfrm>
          <a:custGeom>
            <a:avLst/>
            <a:gdLst>
              <a:gd name="connsiteX0" fmla="*/ 0 w 5364000"/>
              <a:gd name="connsiteY0" fmla="*/ 894018 h 6092480"/>
              <a:gd name="connsiteX1" fmla="*/ 894018 w 5364000"/>
              <a:gd name="connsiteY1" fmla="*/ 0 h 6092480"/>
              <a:gd name="connsiteX2" fmla="*/ 1382733 w 5364000"/>
              <a:gd name="connsiteY2" fmla="*/ 0 h 6092480"/>
              <a:gd name="connsiteX3" fmla="*/ 2050246 w 5364000"/>
              <a:gd name="connsiteY3" fmla="*/ 0 h 6092480"/>
              <a:gd name="connsiteX4" fmla="*/ 2682000 w 5364000"/>
              <a:gd name="connsiteY4" fmla="*/ 0 h 6092480"/>
              <a:gd name="connsiteX5" fmla="*/ 3313754 w 5364000"/>
              <a:gd name="connsiteY5" fmla="*/ 0 h 6092480"/>
              <a:gd name="connsiteX6" fmla="*/ 3873988 w 5364000"/>
              <a:gd name="connsiteY6" fmla="*/ 0 h 6092480"/>
              <a:gd name="connsiteX7" fmla="*/ 4469982 w 5364000"/>
              <a:gd name="connsiteY7" fmla="*/ 0 h 6092480"/>
              <a:gd name="connsiteX8" fmla="*/ 5364000 w 5364000"/>
              <a:gd name="connsiteY8" fmla="*/ 894018 h 6092480"/>
              <a:gd name="connsiteX9" fmla="*/ 5364000 w 5364000"/>
              <a:gd name="connsiteY9" fmla="*/ 1379805 h 6092480"/>
              <a:gd name="connsiteX10" fmla="*/ 5364000 w 5364000"/>
              <a:gd name="connsiteY10" fmla="*/ 2037770 h 6092480"/>
              <a:gd name="connsiteX11" fmla="*/ 5364000 w 5364000"/>
              <a:gd name="connsiteY11" fmla="*/ 2652691 h 6092480"/>
              <a:gd name="connsiteX12" fmla="*/ 5364000 w 5364000"/>
              <a:gd name="connsiteY12" fmla="*/ 3224567 h 6092480"/>
              <a:gd name="connsiteX13" fmla="*/ 5364000 w 5364000"/>
              <a:gd name="connsiteY13" fmla="*/ 3882532 h 6092480"/>
              <a:gd name="connsiteX14" fmla="*/ 5364000 w 5364000"/>
              <a:gd name="connsiteY14" fmla="*/ 4411364 h 6092480"/>
              <a:gd name="connsiteX15" fmla="*/ 5364000 w 5364000"/>
              <a:gd name="connsiteY15" fmla="*/ 5198462 h 6092480"/>
              <a:gd name="connsiteX16" fmla="*/ 4469982 w 5364000"/>
              <a:gd name="connsiteY16" fmla="*/ 6092480 h 6092480"/>
              <a:gd name="connsiteX17" fmla="*/ 3981267 w 5364000"/>
              <a:gd name="connsiteY17" fmla="*/ 6092480 h 6092480"/>
              <a:gd name="connsiteX18" fmla="*/ 3385273 w 5364000"/>
              <a:gd name="connsiteY18" fmla="*/ 6092480 h 6092480"/>
              <a:gd name="connsiteX19" fmla="*/ 2825039 w 5364000"/>
              <a:gd name="connsiteY19" fmla="*/ 6092480 h 6092480"/>
              <a:gd name="connsiteX20" fmla="*/ 2157525 w 5364000"/>
              <a:gd name="connsiteY20" fmla="*/ 6092480 h 6092480"/>
              <a:gd name="connsiteX21" fmla="*/ 1525772 w 5364000"/>
              <a:gd name="connsiteY21" fmla="*/ 6092480 h 6092480"/>
              <a:gd name="connsiteX22" fmla="*/ 894018 w 5364000"/>
              <a:gd name="connsiteY22" fmla="*/ 6092480 h 6092480"/>
              <a:gd name="connsiteX23" fmla="*/ 0 w 5364000"/>
              <a:gd name="connsiteY23" fmla="*/ 5198462 h 6092480"/>
              <a:gd name="connsiteX24" fmla="*/ 0 w 5364000"/>
              <a:gd name="connsiteY24" fmla="*/ 4497453 h 6092480"/>
              <a:gd name="connsiteX25" fmla="*/ 0 w 5364000"/>
              <a:gd name="connsiteY25" fmla="*/ 4011665 h 6092480"/>
              <a:gd name="connsiteX26" fmla="*/ 0 w 5364000"/>
              <a:gd name="connsiteY26" fmla="*/ 3439789 h 6092480"/>
              <a:gd name="connsiteX27" fmla="*/ 0 w 5364000"/>
              <a:gd name="connsiteY27" fmla="*/ 2738780 h 6092480"/>
              <a:gd name="connsiteX28" fmla="*/ 0 w 5364000"/>
              <a:gd name="connsiteY28" fmla="*/ 2252992 h 6092480"/>
              <a:gd name="connsiteX29" fmla="*/ 0 w 5364000"/>
              <a:gd name="connsiteY29" fmla="*/ 1638072 h 6092480"/>
              <a:gd name="connsiteX30" fmla="*/ 0 w 5364000"/>
              <a:gd name="connsiteY30" fmla="*/ 894018 h 609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364000" h="6092480" fill="none" extrusionOk="0">
                <a:moveTo>
                  <a:pt x="0" y="894018"/>
                </a:moveTo>
                <a:cubicBezTo>
                  <a:pt x="-12177" y="380306"/>
                  <a:pt x="414007" y="-57605"/>
                  <a:pt x="894018" y="0"/>
                </a:cubicBezTo>
                <a:cubicBezTo>
                  <a:pt x="1081621" y="-7394"/>
                  <a:pt x="1179596" y="8924"/>
                  <a:pt x="1382733" y="0"/>
                </a:cubicBezTo>
                <a:cubicBezTo>
                  <a:pt x="1585870" y="-8924"/>
                  <a:pt x="1847513" y="13587"/>
                  <a:pt x="2050246" y="0"/>
                </a:cubicBezTo>
                <a:cubicBezTo>
                  <a:pt x="2252979" y="-13587"/>
                  <a:pt x="2481445" y="-24285"/>
                  <a:pt x="2682000" y="0"/>
                </a:cubicBezTo>
                <a:cubicBezTo>
                  <a:pt x="2882555" y="24285"/>
                  <a:pt x="3051488" y="-31119"/>
                  <a:pt x="3313754" y="0"/>
                </a:cubicBezTo>
                <a:cubicBezTo>
                  <a:pt x="3576020" y="31119"/>
                  <a:pt x="3618953" y="-19667"/>
                  <a:pt x="3873988" y="0"/>
                </a:cubicBezTo>
                <a:cubicBezTo>
                  <a:pt x="4129023" y="19667"/>
                  <a:pt x="4174797" y="25527"/>
                  <a:pt x="4469982" y="0"/>
                </a:cubicBezTo>
                <a:cubicBezTo>
                  <a:pt x="4994664" y="71211"/>
                  <a:pt x="5280065" y="479324"/>
                  <a:pt x="5364000" y="894018"/>
                </a:cubicBezTo>
                <a:cubicBezTo>
                  <a:pt x="5351489" y="1027614"/>
                  <a:pt x="5354930" y="1152755"/>
                  <a:pt x="5364000" y="1379805"/>
                </a:cubicBezTo>
                <a:cubicBezTo>
                  <a:pt x="5373070" y="1606855"/>
                  <a:pt x="5352370" y="1870287"/>
                  <a:pt x="5364000" y="2037770"/>
                </a:cubicBezTo>
                <a:cubicBezTo>
                  <a:pt x="5375630" y="2205253"/>
                  <a:pt x="5344036" y="2511561"/>
                  <a:pt x="5364000" y="2652691"/>
                </a:cubicBezTo>
                <a:cubicBezTo>
                  <a:pt x="5383964" y="2793821"/>
                  <a:pt x="5341526" y="2978545"/>
                  <a:pt x="5364000" y="3224567"/>
                </a:cubicBezTo>
                <a:cubicBezTo>
                  <a:pt x="5386474" y="3470589"/>
                  <a:pt x="5369117" y="3699197"/>
                  <a:pt x="5364000" y="3882532"/>
                </a:cubicBezTo>
                <a:cubicBezTo>
                  <a:pt x="5358883" y="4065867"/>
                  <a:pt x="5373309" y="4156323"/>
                  <a:pt x="5364000" y="4411364"/>
                </a:cubicBezTo>
                <a:cubicBezTo>
                  <a:pt x="5354691" y="4666405"/>
                  <a:pt x="5365830" y="4832536"/>
                  <a:pt x="5364000" y="5198462"/>
                </a:cubicBezTo>
                <a:cubicBezTo>
                  <a:pt x="5465741" y="5645895"/>
                  <a:pt x="5031452" y="6138835"/>
                  <a:pt x="4469982" y="6092480"/>
                </a:cubicBezTo>
                <a:cubicBezTo>
                  <a:pt x="4362981" y="6100355"/>
                  <a:pt x="4194450" y="6072810"/>
                  <a:pt x="3981267" y="6092480"/>
                </a:cubicBezTo>
                <a:cubicBezTo>
                  <a:pt x="3768085" y="6112150"/>
                  <a:pt x="3683243" y="6119187"/>
                  <a:pt x="3385273" y="6092480"/>
                </a:cubicBezTo>
                <a:cubicBezTo>
                  <a:pt x="3087303" y="6065773"/>
                  <a:pt x="2991168" y="6081982"/>
                  <a:pt x="2825039" y="6092480"/>
                </a:cubicBezTo>
                <a:cubicBezTo>
                  <a:pt x="2658910" y="6102978"/>
                  <a:pt x="2465192" y="6096130"/>
                  <a:pt x="2157525" y="6092480"/>
                </a:cubicBezTo>
                <a:cubicBezTo>
                  <a:pt x="1849858" y="6088830"/>
                  <a:pt x="1678293" y="6062312"/>
                  <a:pt x="1525772" y="6092480"/>
                </a:cubicBezTo>
                <a:cubicBezTo>
                  <a:pt x="1373251" y="6122648"/>
                  <a:pt x="1166031" y="6121873"/>
                  <a:pt x="894018" y="6092480"/>
                </a:cubicBezTo>
                <a:cubicBezTo>
                  <a:pt x="376707" y="6094862"/>
                  <a:pt x="-90592" y="5694104"/>
                  <a:pt x="0" y="5198462"/>
                </a:cubicBezTo>
                <a:cubicBezTo>
                  <a:pt x="-27026" y="4936176"/>
                  <a:pt x="17538" y="4825262"/>
                  <a:pt x="0" y="4497453"/>
                </a:cubicBezTo>
                <a:cubicBezTo>
                  <a:pt x="-17538" y="4169644"/>
                  <a:pt x="9447" y="4142247"/>
                  <a:pt x="0" y="4011665"/>
                </a:cubicBezTo>
                <a:cubicBezTo>
                  <a:pt x="-9447" y="3881083"/>
                  <a:pt x="-7109" y="3603676"/>
                  <a:pt x="0" y="3439789"/>
                </a:cubicBezTo>
                <a:cubicBezTo>
                  <a:pt x="7109" y="3275902"/>
                  <a:pt x="9684" y="2971093"/>
                  <a:pt x="0" y="2738780"/>
                </a:cubicBezTo>
                <a:cubicBezTo>
                  <a:pt x="-9684" y="2506467"/>
                  <a:pt x="-3981" y="2450299"/>
                  <a:pt x="0" y="2252992"/>
                </a:cubicBezTo>
                <a:cubicBezTo>
                  <a:pt x="3981" y="2055685"/>
                  <a:pt x="-9451" y="1917899"/>
                  <a:pt x="0" y="1638072"/>
                </a:cubicBezTo>
                <a:cubicBezTo>
                  <a:pt x="9451" y="1358245"/>
                  <a:pt x="-13603" y="1081340"/>
                  <a:pt x="0" y="894018"/>
                </a:cubicBezTo>
                <a:close/>
              </a:path>
              <a:path w="5364000" h="6092480" stroke="0" extrusionOk="0">
                <a:moveTo>
                  <a:pt x="0" y="894018"/>
                </a:moveTo>
                <a:cubicBezTo>
                  <a:pt x="-88943" y="370306"/>
                  <a:pt x="299204" y="-65485"/>
                  <a:pt x="894018" y="0"/>
                </a:cubicBezTo>
                <a:cubicBezTo>
                  <a:pt x="1128610" y="3150"/>
                  <a:pt x="1385964" y="-8553"/>
                  <a:pt x="1525772" y="0"/>
                </a:cubicBezTo>
                <a:cubicBezTo>
                  <a:pt x="1665580" y="8553"/>
                  <a:pt x="1971349" y="14707"/>
                  <a:pt x="2086006" y="0"/>
                </a:cubicBezTo>
                <a:cubicBezTo>
                  <a:pt x="2200663" y="-14707"/>
                  <a:pt x="2452940" y="27579"/>
                  <a:pt x="2646240" y="0"/>
                </a:cubicBezTo>
                <a:cubicBezTo>
                  <a:pt x="2839540" y="-27579"/>
                  <a:pt x="2947218" y="5308"/>
                  <a:pt x="3170715" y="0"/>
                </a:cubicBezTo>
                <a:cubicBezTo>
                  <a:pt x="3394212" y="-5308"/>
                  <a:pt x="3550725" y="-7638"/>
                  <a:pt x="3730949" y="0"/>
                </a:cubicBezTo>
                <a:cubicBezTo>
                  <a:pt x="3911173" y="7638"/>
                  <a:pt x="4229803" y="-27061"/>
                  <a:pt x="4469982" y="0"/>
                </a:cubicBezTo>
                <a:cubicBezTo>
                  <a:pt x="4915157" y="-90138"/>
                  <a:pt x="5312730" y="397588"/>
                  <a:pt x="5364000" y="894018"/>
                </a:cubicBezTo>
                <a:cubicBezTo>
                  <a:pt x="5336000" y="1094842"/>
                  <a:pt x="5365487" y="1190711"/>
                  <a:pt x="5364000" y="1465894"/>
                </a:cubicBezTo>
                <a:cubicBezTo>
                  <a:pt x="5362513" y="1741077"/>
                  <a:pt x="5370940" y="1857095"/>
                  <a:pt x="5364000" y="1994726"/>
                </a:cubicBezTo>
                <a:cubicBezTo>
                  <a:pt x="5357060" y="2132357"/>
                  <a:pt x="5373940" y="2405336"/>
                  <a:pt x="5364000" y="2523558"/>
                </a:cubicBezTo>
                <a:cubicBezTo>
                  <a:pt x="5354060" y="2641780"/>
                  <a:pt x="5349299" y="2796389"/>
                  <a:pt x="5364000" y="3052389"/>
                </a:cubicBezTo>
                <a:cubicBezTo>
                  <a:pt x="5378701" y="3308389"/>
                  <a:pt x="5377079" y="3343026"/>
                  <a:pt x="5364000" y="3581221"/>
                </a:cubicBezTo>
                <a:cubicBezTo>
                  <a:pt x="5350921" y="3819416"/>
                  <a:pt x="5366584" y="3956551"/>
                  <a:pt x="5364000" y="4196141"/>
                </a:cubicBezTo>
                <a:cubicBezTo>
                  <a:pt x="5361416" y="4435731"/>
                  <a:pt x="5356356" y="4969423"/>
                  <a:pt x="5364000" y="5198462"/>
                </a:cubicBezTo>
                <a:cubicBezTo>
                  <a:pt x="5405395" y="5705007"/>
                  <a:pt x="4941546" y="6101966"/>
                  <a:pt x="4469982" y="6092480"/>
                </a:cubicBezTo>
                <a:cubicBezTo>
                  <a:pt x="4231754" y="6099398"/>
                  <a:pt x="4075588" y="6095007"/>
                  <a:pt x="3802469" y="6092480"/>
                </a:cubicBezTo>
                <a:cubicBezTo>
                  <a:pt x="3529350" y="6089953"/>
                  <a:pt x="3502773" y="6110917"/>
                  <a:pt x="3206475" y="6092480"/>
                </a:cubicBezTo>
                <a:cubicBezTo>
                  <a:pt x="2910177" y="6074043"/>
                  <a:pt x="2952361" y="6093408"/>
                  <a:pt x="2717760" y="6092480"/>
                </a:cubicBezTo>
                <a:cubicBezTo>
                  <a:pt x="2483159" y="6091552"/>
                  <a:pt x="2393434" y="6084444"/>
                  <a:pt x="2229045" y="6092480"/>
                </a:cubicBezTo>
                <a:cubicBezTo>
                  <a:pt x="2064657" y="6100516"/>
                  <a:pt x="1880926" y="6062154"/>
                  <a:pt x="1561531" y="6092480"/>
                </a:cubicBezTo>
                <a:cubicBezTo>
                  <a:pt x="1242136" y="6122806"/>
                  <a:pt x="1161200" y="6106203"/>
                  <a:pt x="894018" y="6092480"/>
                </a:cubicBezTo>
                <a:cubicBezTo>
                  <a:pt x="393425" y="5992693"/>
                  <a:pt x="-73927" y="5706260"/>
                  <a:pt x="0" y="5198462"/>
                </a:cubicBezTo>
                <a:cubicBezTo>
                  <a:pt x="-3378" y="4940889"/>
                  <a:pt x="-24462" y="4857072"/>
                  <a:pt x="0" y="4669630"/>
                </a:cubicBezTo>
                <a:cubicBezTo>
                  <a:pt x="24462" y="4482188"/>
                  <a:pt x="-2536" y="4378733"/>
                  <a:pt x="0" y="4183843"/>
                </a:cubicBezTo>
                <a:cubicBezTo>
                  <a:pt x="2536" y="3988953"/>
                  <a:pt x="-23988" y="3927106"/>
                  <a:pt x="0" y="3698056"/>
                </a:cubicBezTo>
                <a:cubicBezTo>
                  <a:pt x="23988" y="3469006"/>
                  <a:pt x="25002" y="3272573"/>
                  <a:pt x="0" y="3083135"/>
                </a:cubicBezTo>
                <a:cubicBezTo>
                  <a:pt x="-25002" y="2893697"/>
                  <a:pt x="-9645" y="2722509"/>
                  <a:pt x="0" y="2382126"/>
                </a:cubicBezTo>
                <a:cubicBezTo>
                  <a:pt x="9645" y="2041743"/>
                  <a:pt x="16284" y="1927419"/>
                  <a:pt x="0" y="1681116"/>
                </a:cubicBezTo>
                <a:cubicBezTo>
                  <a:pt x="-16284" y="1434813"/>
                  <a:pt x="-27630" y="1074089"/>
                  <a:pt x="0" y="894018"/>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50" indent="-6350">
              <a:lnSpc>
                <a:spcPct val="150000"/>
              </a:lnSpc>
              <a:spcAft>
                <a:spcPts val="600"/>
              </a:spcAft>
            </a:pPr>
            <a:r>
              <a:rPr lang="fr-FR" sz="1100" b="1" dirty="0">
                <a:solidFill>
                  <a:srgbClr val="C00000"/>
                </a:solidFill>
                <a:latin typeface="Arial" panose="020B0604020202020204" pitchFamily="34" charset="0"/>
                <a:ea typeface="Calibri" panose="020F0502020204030204" pitchFamily="34" charset="0"/>
                <a:cs typeface="Arial" panose="020B0604020202020204" pitchFamily="34" charset="0"/>
              </a:rPr>
              <a:t>PERIODES DE DEROULEMENT DES CSI : </a:t>
            </a:r>
            <a:r>
              <a:rPr lang="fr-FR" sz="1100" i="1" dirty="0">
                <a:solidFill>
                  <a:srgbClr val="C00000"/>
                </a:solidFill>
                <a:latin typeface="Arial" panose="020B0604020202020204" pitchFamily="34" charset="0"/>
                <a:ea typeface="Calibri" panose="020F0502020204030204" pitchFamily="34" charset="0"/>
                <a:cs typeface="Arial" panose="020B0604020202020204" pitchFamily="34" charset="0"/>
              </a:rPr>
              <a:t>1 ou  2 périodes possibles</a:t>
            </a:r>
          </a:p>
          <a:p>
            <a:pPr marL="717550" indent="-171450">
              <a:lnSpc>
                <a:spcPct val="150000"/>
              </a:lnSpc>
              <a:buFont typeface="Arial" panose="020B0604020202020204" pitchFamily="34" charset="0"/>
              <a:buChar char="•"/>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Période 1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15 mai au 30 juin, si début de thèse entre juillet et décembre ;</a:t>
            </a:r>
          </a:p>
          <a:p>
            <a:pPr marL="717550" indent="-171450">
              <a:lnSpc>
                <a:spcPct val="150000"/>
              </a:lnSpc>
              <a:spcAft>
                <a:spcPts val="1200"/>
              </a:spcAft>
              <a:buFont typeface="Arial" panose="020B0604020202020204" pitchFamily="34" charset="0"/>
              <a:buChar char="•"/>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Période 2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15 septembre au 30 octobre, 2</a:t>
            </a:r>
            <a:r>
              <a:rPr lang="fr-FR" sz="1050" b="0" baseline="30000" dirty="0">
                <a:solidFill>
                  <a:srgbClr val="000000"/>
                </a:solidFill>
                <a:effectLst/>
                <a:latin typeface="Arial" panose="020B0604020202020204" pitchFamily="34" charset="0"/>
                <a:ea typeface="Calibri" panose="020F0502020204030204" pitchFamily="34" charset="0"/>
                <a:cs typeface="Arial" panose="020B0604020202020204" pitchFamily="34" charset="0"/>
              </a:rPr>
              <a:t>ème</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période possible si début de thèse entre janvier et juin ou que la soutenance prévue avant fin décembre n’aura pas lieu.</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6350" indent="-6350" algn="just">
              <a:lnSpc>
                <a:spcPct val="150000"/>
              </a:lnSpc>
              <a:spcAft>
                <a:spcPts val="600"/>
              </a:spcAft>
            </a:pPr>
            <a:r>
              <a:rPr lang="fr-FR" sz="1100" b="1" dirty="0">
                <a:solidFill>
                  <a:srgbClr val="C00000"/>
                </a:solidFill>
                <a:effectLst/>
                <a:latin typeface="Arial" panose="020B0604020202020204" pitchFamily="34" charset="0"/>
                <a:ea typeface="Calibri" panose="020F0502020204030204" pitchFamily="34" charset="0"/>
                <a:cs typeface="Arial" panose="020B0604020202020204" pitchFamily="34" charset="0"/>
              </a:rPr>
              <a:t>AVANT la date du CSI :</a:t>
            </a:r>
            <a:endParaRPr lang="fr-FR" sz="1050" b="1"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p>
            <a:pPr marL="6350" indent="-6350" algn="just">
              <a:lnSpc>
                <a:spcPct val="150000"/>
              </a:lnSpc>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Préparation du dossier</a:t>
            </a:r>
            <a:r>
              <a:rPr kumimoji="0" lang="fr-FR"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fr-FR"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sur </a:t>
            </a:r>
            <a:r>
              <a:rPr kumimoji="0" lang="fr-FR"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rPr>
              <a:t>ADUM</a:t>
            </a:r>
            <a:r>
              <a:rPr lang="fr-FR" sz="1050" u="sng" dirty="0">
                <a:latin typeface="Arial" panose="020B0604020202020204" pitchFamily="34" charset="0"/>
                <a:cs typeface="Arial" panose="020B0604020202020204" pitchFamily="34" charset="0"/>
              </a:rPr>
              <a:t> </a:t>
            </a:r>
            <a:r>
              <a:rPr lang="fr-FR" sz="1050" b="0"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par le doctorant ou la doctorante</a:t>
            </a: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717550" indent="-171450">
              <a:lnSpc>
                <a:spcPct val="150000"/>
              </a:lnSpc>
              <a:buFont typeface="Wingdings" panose="05000000000000000000" pitchFamily="2" charset="2"/>
              <a:buChar char="§"/>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Déclaration des membres CSI (1</a:t>
            </a:r>
            <a:r>
              <a:rPr lang="fr-FR" sz="1050" b="0" baseline="30000" dirty="0">
                <a:solidFill>
                  <a:srgbClr val="000000"/>
                </a:solidFill>
                <a:effectLst/>
                <a:latin typeface="Arial" panose="020B0604020202020204" pitchFamily="34" charset="0"/>
                <a:ea typeface="Calibri" panose="020F0502020204030204" pitchFamily="34" charset="0"/>
                <a:cs typeface="Arial" panose="020B0604020202020204" pitchFamily="34" charset="0"/>
              </a:rPr>
              <a:t>ère</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année) : lors du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1</a:t>
            </a:r>
            <a:r>
              <a:rPr lang="fr-FR" sz="1050" b="1" baseline="30000" dirty="0">
                <a:solidFill>
                  <a:srgbClr val="000000"/>
                </a:solidFill>
                <a:effectLst/>
                <a:latin typeface="Arial" panose="020B0604020202020204" pitchFamily="34" charset="0"/>
                <a:ea typeface="Calibri" panose="020F0502020204030204" pitchFamily="34" charset="0"/>
                <a:cs typeface="Arial" panose="020B0604020202020204" pitchFamily="34" charset="0"/>
              </a:rPr>
              <a:t>er</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trimestre de l’année civile </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(pour la période 1) et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avant fin juillet </a:t>
            </a: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(si CSI sur la période 2).</a:t>
            </a:r>
            <a:endPar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717550" indent="-171450">
              <a:lnSpc>
                <a:spcPct val="150000"/>
              </a:lnSpc>
              <a:buFont typeface="Wingdings" panose="05000000000000000000" pitchFamily="2" charset="2"/>
              <a:buChar char="§"/>
            </a:pPr>
            <a:r>
              <a:rPr lang="fr-FR" sz="1050" dirty="0">
                <a:solidFill>
                  <a:srgbClr val="000000"/>
                </a:solidFill>
                <a:effectLst/>
                <a:latin typeface="Arial" panose="020B0604020202020204" pitchFamily="34" charset="0"/>
                <a:ea typeface="Calibri" panose="020F0502020204030204" pitchFamily="34" charset="0"/>
                <a:cs typeface="Arial" panose="020B0604020202020204" pitchFamily="34" charset="0"/>
              </a:rPr>
              <a:t>Envoi du rapport d’avancement du doctorant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au moins 15 jours avant la date prévue du CSI</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p>
          <a:p>
            <a:pPr marL="171450" indent="-171450">
              <a:lnSpc>
                <a:spcPct val="150000"/>
              </a:lnSpc>
              <a:spcAft>
                <a:spcPts val="1200"/>
              </a:spcAft>
              <a:buFont typeface="Wingdings" panose="05000000000000000000" pitchFamily="2" charset="2"/>
              <a:buChar char="F"/>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Organisation logistique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de la réunion par le doctorant ou la doctorante</a:t>
            </a:r>
            <a:r>
              <a:rPr lang="fr-FR" sz="1050" dirty="0">
                <a:solidFill>
                  <a:srgbClr val="000000"/>
                </a:solidFill>
                <a:latin typeface="Arial" panose="020B0604020202020204" pitchFamily="34" charset="0"/>
                <a:ea typeface="Calibri" panose="020F0502020204030204" pitchFamily="34" charset="0"/>
                <a:cs typeface="Arial" panose="020B0604020202020204" pitchFamily="34" charset="0"/>
              </a:rPr>
              <a:t> (déterminer la date, réserver la salle…).</a:t>
            </a:r>
          </a:p>
          <a:p>
            <a:pPr>
              <a:lnSpc>
                <a:spcPct val="150000"/>
              </a:lnSpc>
            </a:pPr>
            <a:r>
              <a:rPr lang="fr-FR" sz="1100" b="1" dirty="0">
                <a:solidFill>
                  <a:srgbClr val="C00000"/>
                </a:solidFill>
                <a:effectLst/>
                <a:latin typeface="Arial" panose="020B0604020202020204" pitchFamily="34" charset="0"/>
                <a:ea typeface="Calibri" panose="020F0502020204030204" pitchFamily="34" charset="0"/>
                <a:cs typeface="Arial" panose="020B0604020202020204" pitchFamily="34" charset="0"/>
              </a:rPr>
              <a:t>PENDANT le CSI :</a:t>
            </a:r>
            <a:endParaRPr lang="fr-FR" sz="1050" b="1" dirty="0">
              <a:solidFill>
                <a:srgbClr val="C00000"/>
              </a:solidFill>
              <a:effectLst/>
              <a:latin typeface="Arial" panose="020B0604020202020204" pitchFamily="34" charset="0"/>
              <a:ea typeface="Calibri" panose="020F0502020204030204" pitchFamily="34" charset="0"/>
              <a:cs typeface="Arial" panose="020B0604020202020204" pitchFamily="34" charset="0"/>
            </a:endParaRPr>
          </a:p>
          <a:p>
            <a:pPr marL="171450" indent="-171450">
              <a:lnSpc>
                <a:spcPct val="150000"/>
              </a:lnSpc>
              <a:buFont typeface="Wingdings" panose="05000000000000000000" pitchFamily="2" charset="2"/>
              <a:buChar char="F"/>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Présentation de l’avancement des travaux</a:t>
            </a:r>
          </a:p>
          <a:p>
            <a:pPr marL="171450" indent="-171450">
              <a:lnSpc>
                <a:spcPct val="150000"/>
              </a:lnSpc>
              <a:spcAft>
                <a:spcPts val="1200"/>
              </a:spcAft>
              <a:buFont typeface="Wingdings" panose="05000000000000000000" pitchFamily="2" charset="2"/>
              <a:buChar char="F"/>
            </a:pP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Discussion &amp; entretiens</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fr-FR" sz="105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6350" indent="-6350" algn="just">
              <a:lnSpc>
                <a:spcPct val="150000"/>
              </a:lnSpc>
            </a:pPr>
            <a:r>
              <a:rPr lang="fr-FR" sz="1100" b="1" dirty="0">
                <a:solidFill>
                  <a:srgbClr val="C00000"/>
                </a:solidFill>
                <a:latin typeface="Arial" panose="020B0604020202020204" pitchFamily="34" charset="0"/>
                <a:ea typeface="Calibri" panose="020F0502020204030204" pitchFamily="34" charset="0"/>
                <a:cs typeface="Arial" panose="020B0604020202020204" pitchFamily="34" charset="0"/>
              </a:rPr>
              <a:t>APRÈS</a:t>
            </a:r>
            <a:endPar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6350" indent="-6350" algn="just">
              <a:lnSpc>
                <a:spcPct val="150000"/>
              </a:lnSpc>
            </a:pP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fr-FR" sz="105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Dépôt du « Compte-rendu CSI » </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par le ou la </a:t>
            </a:r>
            <a:r>
              <a:rPr lang="fr-FR" sz="1050" b="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référent-e</a:t>
            </a:r>
            <a:r>
              <a:rPr lang="fr-FR" sz="105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kumimoji="0" lang="fr-FR"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sur </a:t>
            </a:r>
            <a:r>
              <a:rPr kumimoji="0" lang="fr-FR"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2"/>
              </a:rPr>
              <a:t>ADUM</a:t>
            </a:r>
            <a:r>
              <a:rPr kumimoji="0" lang="fr-FR"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lang="fr-FR" sz="1050" dirty="0">
                <a:solidFill>
                  <a:srgbClr val="000000"/>
                </a:solidFill>
                <a:latin typeface="Arial" panose="020B0604020202020204" pitchFamily="34" charset="0"/>
                <a:cs typeface="Arial" panose="020B0604020202020204" pitchFamily="34" charset="0"/>
              </a:rPr>
              <a:t>au maximum 15 jours après la réunion.</a:t>
            </a:r>
          </a:p>
        </p:txBody>
      </p:sp>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5" name="Image 34">
            <a:extLst>
              <a:ext uri="{FF2B5EF4-FFF2-40B4-BE49-F238E27FC236}">
                <a16:creationId xmlns:a16="http://schemas.microsoft.com/office/drawing/2014/main" id="{5EFBEAAC-D6DC-4928-8681-49037C02E2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67" y="41298"/>
            <a:ext cx="1062052" cy="651215"/>
          </a:xfrm>
          <a:prstGeom prst="rect">
            <a:avLst/>
          </a:prstGeom>
        </p:spPr>
      </p:pic>
      <p:grpSp>
        <p:nvGrpSpPr>
          <p:cNvPr id="2" name="Groupe 1">
            <a:extLst>
              <a:ext uri="{FF2B5EF4-FFF2-40B4-BE49-F238E27FC236}">
                <a16:creationId xmlns:a16="http://schemas.microsoft.com/office/drawing/2014/main" id="{BC367EE2-162F-0FBD-4045-0E925D9A8515}"/>
              </a:ext>
            </a:extLst>
          </p:cNvPr>
          <p:cNvGrpSpPr/>
          <p:nvPr/>
        </p:nvGrpSpPr>
        <p:grpSpPr>
          <a:xfrm>
            <a:off x="1335600" y="1054799"/>
            <a:ext cx="946800" cy="707886"/>
            <a:chOff x="793486" y="2182316"/>
            <a:chExt cx="834478" cy="575640"/>
          </a:xfrm>
        </p:grpSpPr>
        <p:sp>
          <p:nvSpPr>
            <p:cNvPr id="4" name="Forme libre : forme 3">
              <a:extLst>
                <a:ext uri="{FF2B5EF4-FFF2-40B4-BE49-F238E27FC236}">
                  <a16:creationId xmlns:a16="http://schemas.microsoft.com/office/drawing/2014/main" id="{DCD7FDD5-ECC7-4AB3-8513-48AB636F70B2}"/>
                </a:ext>
              </a:extLst>
            </p:cNvPr>
            <p:cNvSpPr/>
            <p:nvPr/>
          </p:nvSpPr>
          <p:spPr>
            <a:xfrm>
              <a:off x="793486" y="2234604"/>
              <a:ext cx="532756" cy="484722"/>
            </a:xfrm>
            <a:custGeom>
              <a:avLst/>
              <a:gdLst>
                <a:gd name="connsiteX0" fmla="*/ 71438 w 678352"/>
                <a:gd name="connsiteY0" fmla="*/ 75877 h 612835"/>
                <a:gd name="connsiteX1" fmla="*/ 10478 w 678352"/>
                <a:gd name="connsiteY1" fmla="*/ 441637 h 612835"/>
                <a:gd name="connsiteX2" fmla="*/ 242126 w 678352"/>
                <a:gd name="connsiteY2" fmla="*/ 612325 h 612835"/>
                <a:gd name="connsiteX3" fmla="*/ 607886 w 678352"/>
                <a:gd name="connsiteY3" fmla="*/ 478213 h 612835"/>
                <a:gd name="connsiteX4" fmla="*/ 656654 w 678352"/>
                <a:gd name="connsiteY4" fmla="*/ 63685 h 612835"/>
                <a:gd name="connsiteX5" fmla="*/ 351854 w 678352"/>
                <a:gd name="connsiteY5" fmla="*/ 2725 h 612835"/>
                <a:gd name="connsiteX6" fmla="*/ 71438 w 678352"/>
                <a:gd name="connsiteY6" fmla="*/ 75877 h 61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352" h="612835">
                  <a:moveTo>
                    <a:pt x="71438" y="75877"/>
                  </a:moveTo>
                  <a:cubicBezTo>
                    <a:pt x="14542" y="149029"/>
                    <a:pt x="-17970" y="352229"/>
                    <a:pt x="10478" y="441637"/>
                  </a:cubicBezTo>
                  <a:cubicBezTo>
                    <a:pt x="38926" y="531045"/>
                    <a:pt x="142558" y="606229"/>
                    <a:pt x="242126" y="612325"/>
                  </a:cubicBezTo>
                  <a:cubicBezTo>
                    <a:pt x="341694" y="618421"/>
                    <a:pt x="538798" y="569653"/>
                    <a:pt x="607886" y="478213"/>
                  </a:cubicBezTo>
                  <a:cubicBezTo>
                    <a:pt x="676974" y="386773"/>
                    <a:pt x="699326" y="142933"/>
                    <a:pt x="656654" y="63685"/>
                  </a:cubicBezTo>
                  <a:cubicBezTo>
                    <a:pt x="613982" y="-15563"/>
                    <a:pt x="453454" y="693"/>
                    <a:pt x="351854" y="2725"/>
                  </a:cubicBezTo>
                  <a:cubicBezTo>
                    <a:pt x="250254" y="4757"/>
                    <a:pt x="128334" y="2725"/>
                    <a:pt x="71438" y="75877"/>
                  </a:cubicBezTo>
                  <a:close/>
                </a:path>
              </a:pathLst>
            </a:custGeom>
            <a:solidFill>
              <a:srgbClr val="DB6B6B"/>
            </a:solidFill>
            <a:ln>
              <a:solidFill>
                <a:srgbClr val="DB6B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rgbClr val="B00000"/>
                </a:solidFill>
              </a:endParaRPr>
            </a:p>
          </p:txBody>
        </p:sp>
        <p:sp>
          <p:nvSpPr>
            <p:cNvPr id="8" name="ZoneTexte 7">
              <a:extLst>
                <a:ext uri="{FF2B5EF4-FFF2-40B4-BE49-F238E27FC236}">
                  <a16:creationId xmlns:a16="http://schemas.microsoft.com/office/drawing/2014/main" id="{F60204A2-1566-5398-1CDF-10E883CBCC63}"/>
                </a:ext>
              </a:extLst>
            </p:cNvPr>
            <p:cNvSpPr txBox="1"/>
            <p:nvPr/>
          </p:nvSpPr>
          <p:spPr>
            <a:xfrm>
              <a:off x="894402" y="2182316"/>
              <a:ext cx="733562" cy="575640"/>
            </a:xfrm>
            <a:prstGeom prst="rect">
              <a:avLst/>
            </a:prstGeom>
            <a:noFill/>
            <a:ln>
              <a:noFill/>
            </a:ln>
          </p:spPr>
          <p:txBody>
            <a:bodyPr wrap="square" rtlCol="0">
              <a:spAutoFit/>
            </a:bodyPr>
            <a:lstStyle/>
            <a:p>
              <a:r>
                <a:rPr lang="fr-FR" sz="4000" b="1" dirty="0">
                  <a:solidFill>
                    <a:srgbClr val="B00000"/>
                  </a:solidFill>
                  <a:latin typeface="Fredoka One" panose="02000000000000000000" pitchFamily="2" charset="0"/>
                </a:rPr>
                <a:t>4.</a:t>
              </a:r>
            </a:p>
          </p:txBody>
        </p:sp>
      </p:grpSp>
      <p:sp>
        <p:nvSpPr>
          <p:cNvPr id="9" name="ZoneTexte 8">
            <a:extLst>
              <a:ext uri="{FF2B5EF4-FFF2-40B4-BE49-F238E27FC236}">
                <a16:creationId xmlns:a16="http://schemas.microsoft.com/office/drawing/2014/main" id="{5B9376F3-39C1-58DA-6DAA-1C5CFEEC98E1}"/>
              </a:ext>
            </a:extLst>
          </p:cNvPr>
          <p:cNvSpPr txBox="1"/>
          <p:nvPr/>
        </p:nvSpPr>
        <p:spPr>
          <a:xfrm>
            <a:off x="1988585" y="1197147"/>
            <a:ext cx="3804439" cy="461665"/>
          </a:xfrm>
          <a:prstGeom prst="rect">
            <a:avLst/>
          </a:prstGeom>
          <a:noFill/>
        </p:spPr>
        <p:txBody>
          <a:bodyPr wrap="none" rtlCol="0">
            <a:spAutoFit/>
          </a:bodyPr>
          <a:lstStyle/>
          <a:p>
            <a:r>
              <a:rPr lang="fr-FR" sz="2400" b="1" u="sng" dirty="0">
                <a:solidFill>
                  <a:srgbClr val="B00000"/>
                </a:solidFill>
                <a:effectLst/>
                <a:latin typeface="Calibri" panose="020F0502020204030204" pitchFamily="34" charset="0"/>
                <a:ea typeface="Calibri" panose="020F0502020204030204" pitchFamily="34" charset="0"/>
              </a:rPr>
              <a:t>PROCÉDURE ET CALENDRIER</a:t>
            </a:r>
            <a:endParaRPr lang="fr-FR" sz="2400" b="1" u="sng" dirty="0">
              <a:solidFill>
                <a:srgbClr val="B00000"/>
              </a:solidFill>
              <a:latin typeface="Calibri" panose="020F0502020204030204" pitchFamily="34" charset="0"/>
              <a:ea typeface="Calibri" panose="020F0502020204030204" pitchFamily="34" charset="0"/>
            </a:endParaRPr>
          </a:p>
        </p:txBody>
      </p:sp>
      <p:pic>
        <p:nvPicPr>
          <p:cNvPr id="10" name="Picture 4" descr="compte d'utilisateur">
            <a:extLst>
              <a:ext uri="{FF2B5EF4-FFF2-40B4-BE49-F238E27FC236}">
                <a16:creationId xmlns:a16="http://schemas.microsoft.com/office/drawing/2014/main" id="{D120F634-9BF0-6396-E232-7A615DB229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1139" y="1974697"/>
            <a:ext cx="393035" cy="393035"/>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6FCCB978-EA7F-4054-9265-A397D44931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59751" y="120784"/>
            <a:ext cx="2227918" cy="818843"/>
          </a:xfrm>
          <a:prstGeom prst="rect">
            <a:avLst/>
          </a:prstGeom>
        </p:spPr>
      </p:pic>
      <p:sp>
        <p:nvSpPr>
          <p:cNvPr id="6" name="Espace réservé du numéro de diapositive 5">
            <a:extLst>
              <a:ext uri="{FF2B5EF4-FFF2-40B4-BE49-F238E27FC236}">
                <a16:creationId xmlns:a16="http://schemas.microsoft.com/office/drawing/2014/main" id="{56E059D0-AD48-4183-A33C-E24CAE2BFFDF}"/>
              </a:ext>
            </a:extLst>
          </p:cNvPr>
          <p:cNvSpPr>
            <a:spLocks noGrp="1"/>
          </p:cNvSpPr>
          <p:nvPr>
            <p:ph type="sldNum" sz="quarter" idx="12"/>
          </p:nvPr>
        </p:nvSpPr>
        <p:spPr/>
        <p:txBody>
          <a:bodyPr/>
          <a:lstStyle/>
          <a:p>
            <a:fld id="{BC044B9C-B550-4C35-96EC-3EEA822600A0}" type="slidenum">
              <a:rPr lang="fr-FR" smtClean="0"/>
              <a:t>7</a:t>
            </a:fld>
            <a:endParaRPr lang="fr-FR"/>
          </a:p>
        </p:txBody>
      </p:sp>
    </p:spTree>
    <p:extLst>
      <p:ext uri="{BB962C8B-B14F-4D97-AF65-F5344CB8AC3E}">
        <p14:creationId xmlns:p14="http://schemas.microsoft.com/office/powerpoint/2010/main" val="3940153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orme libre : forme 49">
            <a:extLst>
              <a:ext uri="{FF2B5EF4-FFF2-40B4-BE49-F238E27FC236}">
                <a16:creationId xmlns:a16="http://schemas.microsoft.com/office/drawing/2014/main" id="{781800D7-B48B-49D3-A324-1192662794EB}"/>
              </a:ext>
            </a:extLst>
          </p:cNvPr>
          <p:cNvSpPr/>
          <p:nvPr/>
        </p:nvSpPr>
        <p:spPr>
          <a:xfrm rot="16200000">
            <a:off x="5438320" y="8563312"/>
            <a:ext cx="1867717" cy="2183954"/>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36">
            <a:extLst>
              <a:ext uri="{FF2B5EF4-FFF2-40B4-BE49-F238E27FC236}">
                <a16:creationId xmlns:a16="http://schemas.microsoft.com/office/drawing/2014/main" id="{9DA507A3-6DB2-4475-B33B-7A32A5C68356}"/>
              </a:ext>
            </a:extLst>
          </p:cNvPr>
          <p:cNvSpPr txBox="1"/>
          <p:nvPr/>
        </p:nvSpPr>
        <p:spPr>
          <a:xfrm>
            <a:off x="1355511" y="264482"/>
            <a:ext cx="5449870" cy="400110"/>
          </a:xfrm>
          <a:prstGeom prst="rect">
            <a:avLst/>
          </a:prstGeom>
          <a:noFill/>
        </p:spPr>
        <p:txBody>
          <a:bodyPr wrap="square" rtlCol="0">
            <a:spAutoFit/>
          </a:bodyPr>
          <a:lstStyle>
            <a:defPPr>
              <a:defRPr lang="en-US"/>
            </a:defPPr>
            <a:lvl1pPr algn="r">
              <a:defRPr sz="1600" b="1"/>
            </a:lvl1pPr>
          </a:lstStyle>
          <a:p>
            <a:r>
              <a:rPr lang="fr-FR" sz="2000" b="0" dirty="0">
                <a:latin typeface="Bahnschrift" panose="020B0502040204020203" pitchFamily="34" charset="0"/>
              </a:rPr>
              <a:t>CE QUE JE DOIS FAIRE</a:t>
            </a:r>
          </a:p>
        </p:txBody>
      </p:sp>
      <p:sp>
        <p:nvSpPr>
          <p:cNvPr id="36" name="Forme libre : forme 35">
            <a:extLst>
              <a:ext uri="{FF2B5EF4-FFF2-40B4-BE49-F238E27FC236}">
                <a16:creationId xmlns:a16="http://schemas.microsoft.com/office/drawing/2014/main" id="{557D91CD-D3AC-4A20-AE69-C06370339DF6}"/>
              </a:ext>
            </a:extLst>
          </p:cNvPr>
          <p:cNvSpPr/>
          <p:nvPr/>
        </p:nvSpPr>
        <p:spPr>
          <a:xfrm rot="5612795">
            <a:off x="201356" y="-650998"/>
            <a:ext cx="1871090" cy="2595998"/>
          </a:xfrm>
          <a:custGeom>
            <a:avLst/>
            <a:gdLst>
              <a:gd name="connsiteX0" fmla="*/ 30844 w 1850866"/>
              <a:gd name="connsiteY0" fmla="*/ 991306 h 1783148"/>
              <a:gd name="connsiteX1" fmla="*/ 154412 w 1850866"/>
              <a:gd name="connsiteY1" fmla="*/ 1732711 h 1783148"/>
              <a:gd name="connsiteX2" fmla="*/ 1390087 w 1850866"/>
              <a:gd name="connsiteY2" fmla="*/ 1683284 h 1783148"/>
              <a:gd name="connsiteX3" fmla="*/ 1834931 w 1850866"/>
              <a:gd name="connsiteY3" fmla="*/ 1411435 h 1783148"/>
              <a:gd name="connsiteX4" fmla="*/ 1686650 w 1850866"/>
              <a:gd name="connsiteY4" fmla="*/ 1065446 h 1783148"/>
              <a:gd name="connsiteX5" fmla="*/ 1068812 w 1850866"/>
              <a:gd name="connsiteY5" fmla="*/ 941879 h 1783148"/>
              <a:gd name="connsiteX6" fmla="*/ 920531 w 1850866"/>
              <a:gd name="connsiteY6" fmla="*/ 632960 h 1783148"/>
              <a:gd name="connsiteX7" fmla="*/ 586898 w 1850866"/>
              <a:gd name="connsiteY7" fmla="*/ 620603 h 1783148"/>
              <a:gd name="connsiteX8" fmla="*/ 352120 w 1850866"/>
              <a:gd name="connsiteY8" fmla="*/ 138689 h 1783148"/>
              <a:gd name="connsiteX9" fmla="*/ 30844 w 1850866"/>
              <a:gd name="connsiteY9" fmla="*/ 64549 h 1783148"/>
              <a:gd name="connsiteX10" fmla="*/ 30844 w 1850866"/>
              <a:gd name="connsiteY10" fmla="*/ 991306 h 1783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50866" h="1783148">
                <a:moveTo>
                  <a:pt x="30844" y="991306"/>
                </a:moveTo>
                <a:cubicBezTo>
                  <a:pt x="51439" y="1269333"/>
                  <a:pt x="-72129" y="1617381"/>
                  <a:pt x="154412" y="1732711"/>
                </a:cubicBezTo>
                <a:cubicBezTo>
                  <a:pt x="380953" y="1848041"/>
                  <a:pt x="1110001" y="1736830"/>
                  <a:pt x="1390087" y="1683284"/>
                </a:cubicBezTo>
                <a:cubicBezTo>
                  <a:pt x="1670173" y="1629738"/>
                  <a:pt x="1785504" y="1514408"/>
                  <a:pt x="1834931" y="1411435"/>
                </a:cubicBezTo>
                <a:cubicBezTo>
                  <a:pt x="1884358" y="1308462"/>
                  <a:pt x="1814336" y="1143705"/>
                  <a:pt x="1686650" y="1065446"/>
                </a:cubicBezTo>
                <a:cubicBezTo>
                  <a:pt x="1558964" y="987187"/>
                  <a:pt x="1196498" y="1013960"/>
                  <a:pt x="1068812" y="941879"/>
                </a:cubicBezTo>
                <a:cubicBezTo>
                  <a:pt x="941126" y="869798"/>
                  <a:pt x="1000850" y="686506"/>
                  <a:pt x="920531" y="632960"/>
                </a:cubicBezTo>
                <a:cubicBezTo>
                  <a:pt x="840212" y="579414"/>
                  <a:pt x="681633" y="702981"/>
                  <a:pt x="586898" y="620603"/>
                </a:cubicBezTo>
                <a:cubicBezTo>
                  <a:pt x="492163" y="538225"/>
                  <a:pt x="444796" y="231365"/>
                  <a:pt x="352120" y="138689"/>
                </a:cubicBezTo>
                <a:cubicBezTo>
                  <a:pt x="259444" y="46013"/>
                  <a:pt x="88509" y="-77554"/>
                  <a:pt x="30844" y="64549"/>
                </a:cubicBezTo>
                <a:cubicBezTo>
                  <a:pt x="-26821" y="206652"/>
                  <a:pt x="10249" y="713279"/>
                  <a:pt x="30844" y="991306"/>
                </a:cubicBezTo>
                <a:close/>
              </a:path>
            </a:pathLst>
          </a:custGeom>
          <a:solidFill>
            <a:srgbClr val="72D4CF"/>
          </a:solidFill>
          <a:ln>
            <a:solidFill>
              <a:srgbClr val="72D4C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37">
            <a:extLst>
              <a:ext uri="{FF2B5EF4-FFF2-40B4-BE49-F238E27FC236}">
                <a16:creationId xmlns:a16="http://schemas.microsoft.com/office/drawing/2014/main" id="{50D94517-6A8A-4841-A89F-BFE7A3A23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03" y="80751"/>
            <a:ext cx="1062052" cy="651215"/>
          </a:xfrm>
          <a:prstGeom prst="rect">
            <a:avLst/>
          </a:prstGeom>
        </p:spPr>
      </p:pic>
      <p:grpSp>
        <p:nvGrpSpPr>
          <p:cNvPr id="9" name="Groupe 8">
            <a:extLst>
              <a:ext uri="{FF2B5EF4-FFF2-40B4-BE49-F238E27FC236}">
                <a16:creationId xmlns:a16="http://schemas.microsoft.com/office/drawing/2014/main" id="{B9C5BF83-B875-12C5-14EC-7D8918D1AFF5}"/>
              </a:ext>
            </a:extLst>
          </p:cNvPr>
          <p:cNvGrpSpPr/>
          <p:nvPr/>
        </p:nvGrpSpPr>
        <p:grpSpPr>
          <a:xfrm>
            <a:off x="553262" y="4947305"/>
            <a:ext cx="6185611" cy="1796146"/>
            <a:chOff x="588817" y="4583571"/>
            <a:chExt cx="5728442" cy="1308725"/>
          </a:xfrm>
        </p:grpSpPr>
        <p:sp>
          <p:nvSpPr>
            <p:cNvPr id="68" name="Rectangle : coins arrondis 67">
              <a:extLst>
                <a:ext uri="{FF2B5EF4-FFF2-40B4-BE49-F238E27FC236}">
                  <a16:creationId xmlns:a16="http://schemas.microsoft.com/office/drawing/2014/main" id="{A14C7363-2CE2-470D-8125-4AB1E324674B}"/>
                </a:ext>
              </a:extLst>
            </p:cNvPr>
            <p:cNvSpPr/>
            <p:nvPr/>
          </p:nvSpPr>
          <p:spPr>
            <a:xfrm>
              <a:off x="1046820" y="4671517"/>
              <a:ext cx="5270439" cy="1220779"/>
            </a:xfrm>
            <a:custGeom>
              <a:avLst/>
              <a:gdLst>
                <a:gd name="connsiteX0" fmla="*/ 0 w 5270439"/>
                <a:gd name="connsiteY0" fmla="*/ 203467 h 1220779"/>
                <a:gd name="connsiteX1" fmla="*/ 203467 w 5270439"/>
                <a:gd name="connsiteY1" fmla="*/ 0 h 1220779"/>
                <a:gd name="connsiteX2" fmla="*/ 800983 w 5270439"/>
                <a:gd name="connsiteY2" fmla="*/ 0 h 1220779"/>
                <a:gd name="connsiteX3" fmla="*/ 1349865 w 5270439"/>
                <a:gd name="connsiteY3" fmla="*/ 0 h 1220779"/>
                <a:gd name="connsiteX4" fmla="*/ 2044651 w 5270439"/>
                <a:gd name="connsiteY4" fmla="*/ 0 h 1220779"/>
                <a:gd name="connsiteX5" fmla="*/ 2836708 w 5270439"/>
                <a:gd name="connsiteY5" fmla="*/ 0 h 1220779"/>
                <a:gd name="connsiteX6" fmla="*/ 3628764 w 5270439"/>
                <a:gd name="connsiteY6" fmla="*/ 0 h 1220779"/>
                <a:gd name="connsiteX7" fmla="*/ 4274915 w 5270439"/>
                <a:gd name="connsiteY7" fmla="*/ 0 h 1220779"/>
                <a:gd name="connsiteX8" fmla="*/ 5066972 w 5270439"/>
                <a:gd name="connsiteY8" fmla="*/ 0 h 1220779"/>
                <a:gd name="connsiteX9" fmla="*/ 5270439 w 5270439"/>
                <a:gd name="connsiteY9" fmla="*/ 203467 h 1220779"/>
                <a:gd name="connsiteX10" fmla="*/ 5270439 w 5270439"/>
                <a:gd name="connsiteY10" fmla="*/ 602251 h 1220779"/>
                <a:gd name="connsiteX11" fmla="*/ 5270439 w 5270439"/>
                <a:gd name="connsiteY11" fmla="*/ 1017312 h 1220779"/>
                <a:gd name="connsiteX12" fmla="*/ 5066972 w 5270439"/>
                <a:gd name="connsiteY12" fmla="*/ 1220779 h 1220779"/>
                <a:gd name="connsiteX13" fmla="*/ 4518091 w 5270439"/>
                <a:gd name="connsiteY13" fmla="*/ 1220779 h 1220779"/>
                <a:gd name="connsiteX14" fmla="*/ 3823304 w 5270439"/>
                <a:gd name="connsiteY14" fmla="*/ 1220779 h 1220779"/>
                <a:gd name="connsiteX15" fmla="*/ 3177153 w 5270439"/>
                <a:gd name="connsiteY15" fmla="*/ 1220779 h 1220779"/>
                <a:gd name="connsiteX16" fmla="*/ 2433731 w 5270439"/>
                <a:gd name="connsiteY16" fmla="*/ 1220779 h 1220779"/>
                <a:gd name="connsiteX17" fmla="*/ 1690310 w 5270439"/>
                <a:gd name="connsiteY17" fmla="*/ 1220779 h 1220779"/>
                <a:gd name="connsiteX18" fmla="*/ 995524 w 5270439"/>
                <a:gd name="connsiteY18" fmla="*/ 1220779 h 1220779"/>
                <a:gd name="connsiteX19" fmla="*/ 203467 w 5270439"/>
                <a:gd name="connsiteY19" fmla="*/ 1220779 h 1220779"/>
                <a:gd name="connsiteX20" fmla="*/ 0 w 5270439"/>
                <a:gd name="connsiteY20" fmla="*/ 1017312 h 1220779"/>
                <a:gd name="connsiteX21" fmla="*/ 0 w 5270439"/>
                <a:gd name="connsiteY21" fmla="*/ 626666 h 1220779"/>
                <a:gd name="connsiteX22" fmla="*/ 0 w 5270439"/>
                <a:gd name="connsiteY22" fmla="*/ 203467 h 1220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270439" h="1220779" fill="none" extrusionOk="0">
                  <a:moveTo>
                    <a:pt x="0" y="203467"/>
                  </a:moveTo>
                  <a:cubicBezTo>
                    <a:pt x="4735" y="85806"/>
                    <a:pt x="88142" y="-872"/>
                    <a:pt x="203467" y="0"/>
                  </a:cubicBezTo>
                  <a:cubicBezTo>
                    <a:pt x="450556" y="-14732"/>
                    <a:pt x="539326" y="-7559"/>
                    <a:pt x="800983" y="0"/>
                  </a:cubicBezTo>
                  <a:cubicBezTo>
                    <a:pt x="1062640" y="7559"/>
                    <a:pt x="1223269" y="23595"/>
                    <a:pt x="1349865" y="0"/>
                  </a:cubicBezTo>
                  <a:cubicBezTo>
                    <a:pt x="1476461" y="-23595"/>
                    <a:pt x="1846849" y="10745"/>
                    <a:pt x="2044651" y="0"/>
                  </a:cubicBezTo>
                  <a:cubicBezTo>
                    <a:pt x="2242453" y="-10745"/>
                    <a:pt x="2556004" y="35124"/>
                    <a:pt x="2836708" y="0"/>
                  </a:cubicBezTo>
                  <a:cubicBezTo>
                    <a:pt x="3117412" y="-35124"/>
                    <a:pt x="3284629" y="-13609"/>
                    <a:pt x="3628764" y="0"/>
                  </a:cubicBezTo>
                  <a:cubicBezTo>
                    <a:pt x="3972899" y="13609"/>
                    <a:pt x="3984149" y="18909"/>
                    <a:pt x="4274915" y="0"/>
                  </a:cubicBezTo>
                  <a:cubicBezTo>
                    <a:pt x="4565681" y="-18909"/>
                    <a:pt x="4891033" y="-18002"/>
                    <a:pt x="5066972" y="0"/>
                  </a:cubicBezTo>
                  <a:cubicBezTo>
                    <a:pt x="5186577" y="6118"/>
                    <a:pt x="5258711" y="94408"/>
                    <a:pt x="5270439" y="203467"/>
                  </a:cubicBezTo>
                  <a:cubicBezTo>
                    <a:pt x="5286804" y="328666"/>
                    <a:pt x="5254203" y="510952"/>
                    <a:pt x="5270439" y="602251"/>
                  </a:cubicBezTo>
                  <a:cubicBezTo>
                    <a:pt x="5286675" y="693550"/>
                    <a:pt x="5256786" y="889697"/>
                    <a:pt x="5270439" y="1017312"/>
                  </a:cubicBezTo>
                  <a:cubicBezTo>
                    <a:pt x="5263145" y="1106258"/>
                    <a:pt x="5168695" y="1226953"/>
                    <a:pt x="5066972" y="1220779"/>
                  </a:cubicBezTo>
                  <a:cubicBezTo>
                    <a:pt x="4864242" y="1215650"/>
                    <a:pt x="4676269" y="1224151"/>
                    <a:pt x="4518091" y="1220779"/>
                  </a:cubicBezTo>
                  <a:cubicBezTo>
                    <a:pt x="4359913" y="1217407"/>
                    <a:pt x="4053912" y="1246865"/>
                    <a:pt x="3823304" y="1220779"/>
                  </a:cubicBezTo>
                  <a:cubicBezTo>
                    <a:pt x="3592696" y="1194693"/>
                    <a:pt x="3433208" y="1245128"/>
                    <a:pt x="3177153" y="1220779"/>
                  </a:cubicBezTo>
                  <a:cubicBezTo>
                    <a:pt x="2921098" y="1196430"/>
                    <a:pt x="2641903" y="1204413"/>
                    <a:pt x="2433731" y="1220779"/>
                  </a:cubicBezTo>
                  <a:cubicBezTo>
                    <a:pt x="2225559" y="1237145"/>
                    <a:pt x="1852977" y="1252750"/>
                    <a:pt x="1690310" y="1220779"/>
                  </a:cubicBezTo>
                  <a:cubicBezTo>
                    <a:pt x="1527643" y="1188808"/>
                    <a:pt x="1306749" y="1248450"/>
                    <a:pt x="995524" y="1220779"/>
                  </a:cubicBezTo>
                  <a:cubicBezTo>
                    <a:pt x="684299" y="1193108"/>
                    <a:pt x="431050" y="1223220"/>
                    <a:pt x="203467" y="1220779"/>
                  </a:cubicBezTo>
                  <a:cubicBezTo>
                    <a:pt x="112624" y="1215726"/>
                    <a:pt x="21431" y="1144029"/>
                    <a:pt x="0" y="1017312"/>
                  </a:cubicBezTo>
                  <a:cubicBezTo>
                    <a:pt x="425" y="846333"/>
                    <a:pt x="18627" y="708247"/>
                    <a:pt x="0" y="626666"/>
                  </a:cubicBezTo>
                  <a:cubicBezTo>
                    <a:pt x="-18627" y="545085"/>
                    <a:pt x="193" y="317727"/>
                    <a:pt x="0" y="203467"/>
                  </a:cubicBezTo>
                  <a:close/>
                </a:path>
                <a:path w="5270439" h="1220779" stroke="0" extrusionOk="0">
                  <a:moveTo>
                    <a:pt x="0" y="203467"/>
                  </a:moveTo>
                  <a:cubicBezTo>
                    <a:pt x="-23575" y="83154"/>
                    <a:pt x="69930" y="-13714"/>
                    <a:pt x="203467" y="0"/>
                  </a:cubicBezTo>
                  <a:cubicBezTo>
                    <a:pt x="515197" y="-16364"/>
                    <a:pt x="706080" y="23339"/>
                    <a:pt x="946888" y="0"/>
                  </a:cubicBezTo>
                  <a:cubicBezTo>
                    <a:pt x="1187696" y="-23339"/>
                    <a:pt x="1449135" y="2766"/>
                    <a:pt x="1593040" y="0"/>
                  </a:cubicBezTo>
                  <a:cubicBezTo>
                    <a:pt x="1736945" y="-2766"/>
                    <a:pt x="1938023" y="-7183"/>
                    <a:pt x="2239191" y="0"/>
                  </a:cubicBezTo>
                  <a:cubicBezTo>
                    <a:pt x="2540359" y="7183"/>
                    <a:pt x="2605186" y="20945"/>
                    <a:pt x="2836708" y="0"/>
                  </a:cubicBezTo>
                  <a:cubicBezTo>
                    <a:pt x="3068230" y="-20945"/>
                    <a:pt x="3250143" y="-13420"/>
                    <a:pt x="3482859" y="0"/>
                  </a:cubicBezTo>
                  <a:cubicBezTo>
                    <a:pt x="3715575" y="13420"/>
                    <a:pt x="3867676" y="9189"/>
                    <a:pt x="4031740" y="0"/>
                  </a:cubicBezTo>
                  <a:cubicBezTo>
                    <a:pt x="4195804" y="-9189"/>
                    <a:pt x="4592180" y="1365"/>
                    <a:pt x="5066972" y="0"/>
                  </a:cubicBezTo>
                  <a:cubicBezTo>
                    <a:pt x="5195709" y="4917"/>
                    <a:pt x="5269713" y="69221"/>
                    <a:pt x="5270439" y="203467"/>
                  </a:cubicBezTo>
                  <a:cubicBezTo>
                    <a:pt x="5280669" y="342725"/>
                    <a:pt x="5252253" y="479839"/>
                    <a:pt x="5270439" y="610390"/>
                  </a:cubicBezTo>
                  <a:cubicBezTo>
                    <a:pt x="5288625" y="740941"/>
                    <a:pt x="5263293" y="915554"/>
                    <a:pt x="5270439" y="1017312"/>
                  </a:cubicBezTo>
                  <a:cubicBezTo>
                    <a:pt x="5268173" y="1132635"/>
                    <a:pt x="5190846" y="1237178"/>
                    <a:pt x="5066972" y="1220779"/>
                  </a:cubicBezTo>
                  <a:cubicBezTo>
                    <a:pt x="4790393" y="1186165"/>
                    <a:pt x="4535846" y="1229037"/>
                    <a:pt x="4274915" y="1220779"/>
                  </a:cubicBezTo>
                  <a:cubicBezTo>
                    <a:pt x="4013984" y="1212521"/>
                    <a:pt x="3956757" y="1211599"/>
                    <a:pt x="3726034" y="1220779"/>
                  </a:cubicBezTo>
                  <a:cubicBezTo>
                    <a:pt x="3495311" y="1229959"/>
                    <a:pt x="3392739" y="1233542"/>
                    <a:pt x="3079883" y="1220779"/>
                  </a:cubicBezTo>
                  <a:cubicBezTo>
                    <a:pt x="2767027" y="1208016"/>
                    <a:pt x="2667216" y="1205591"/>
                    <a:pt x="2433731" y="1220779"/>
                  </a:cubicBezTo>
                  <a:cubicBezTo>
                    <a:pt x="2200246" y="1235967"/>
                    <a:pt x="2129661" y="1240969"/>
                    <a:pt x="1884850" y="1220779"/>
                  </a:cubicBezTo>
                  <a:cubicBezTo>
                    <a:pt x="1640039" y="1200589"/>
                    <a:pt x="1458500" y="1191130"/>
                    <a:pt x="1190064" y="1220779"/>
                  </a:cubicBezTo>
                  <a:cubicBezTo>
                    <a:pt x="921628" y="1250428"/>
                    <a:pt x="423960" y="1224011"/>
                    <a:pt x="203467" y="1220779"/>
                  </a:cubicBezTo>
                  <a:cubicBezTo>
                    <a:pt x="70639" y="1206555"/>
                    <a:pt x="4458" y="1103123"/>
                    <a:pt x="0" y="1017312"/>
                  </a:cubicBezTo>
                  <a:cubicBezTo>
                    <a:pt x="12811" y="843676"/>
                    <a:pt x="-15605" y="737992"/>
                    <a:pt x="0" y="610390"/>
                  </a:cubicBezTo>
                  <a:cubicBezTo>
                    <a:pt x="15605" y="482788"/>
                    <a:pt x="7039" y="358473"/>
                    <a:pt x="0" y="203467"/>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fr-FR" sz="1200" b="1" i="0" u="none" strike="noStrike" kern="1200" cap="none" spc="0" normalizeH="0" baseline="0" noProof="0" dirty="0">
                  <a:ln>
                    <a:noFill/>
                  </a:ln>
                  <a:solidFill>
                    <a:srgbClr val="009999"/>
                  </a:solidFill>
                  <a:effectLst/>
                  <a:uLnTx/>
                  <a:uFillTx/>
                  <a:latin typeface="Arial" panose="020B0604020202020204" pitchFamily="34" charset="0"/>
                  <a:cs typeface="Arial" panose="020B0604020202020204" pitchFamily="34" charset="0"/>
                </a:rPr>
                <a:t>En tant que </a:t>
              </a:r>
              <a:r>
                <a:rPr lang="fr-FR" sz="1200" b="1" dirty="0">
                  <a:solidFill>
                    <a:srgbClr val="009999"/>
                  </a:solidFill>
                  <a:latin typeface="Arial" panose="020B0604020202020204" pitchFamily="34" charset="0"/>
                  <a:cs typeface="Arial" panose="020B0604020202020204" pitchFamily="34" charset="0"/>
                </a:rPr>
                <a:t>membre</a:t>
              </a:r>
              <a:r>
                <a:rPr kumimoji="0" lang="fr-FR" sz="1200" b="1" i="0" u="none" strike="noStrike" kern="1200" cap="none" spc="0" normalizeH="0" baseline="0" noProof="0" dirty="0">
                  <a:ln>
                    <a:noFill/>
                  </a:ln>
                  <a:solidFill>
                    <a:srgbClr val="009999"/>
                  </a:solidFill>
                  <a:effectLst/>
                  <a:uLnTx/>
                  <a:uFillTx/>
                  <a:latin typeface="Arial" panose="020B0604020202020204" pitchFamily="34" charset="0"/>
                  <a:cs typeface="Arial" panose="020B0604020202020204" pitchFamily="34" charset="0"/>
                </a:rPr>
                <a:t> du CSI</a:t>
              </a:r>
              <a:endParaRPr kumimoji="0" lang="fr-FR" sz="12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28600" marR="0" lvl="0" indent="-228600"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 respecte les règles de confidentialité </a:t>
              </a:r>
            </a:p>
            <a:p>
              <a:pPr marL="228600" marR="0" lvl="0" indent="-228600"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 prends connaissance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 rapport d’avancement du ou de la doctorant-e disponible au moins 15 jours avant la réunion.</a:t>
              </a:r>
              <a:endParaRPr kumimoji="0" lang="fr-FR" sz="7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28600" marR="0" lvl="0" indent="-228600"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 prends part à la réunion CSI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et à la décision de l’avis sur la réinscription du ou de la doctorant-e.</a:t>
              </a:r>
            </a:p>
          </p:txBody>
        </p:sp>
        <p:grpSp>
          <p:nvGrpSpPr>
            <p:cNvPr id="47" name="Groupe 46">
              <a:extLst>
                <a:ext uri="{FF2B5EF4-FFF2-40B4-BE49-F238E27FC236}">
                  <a16:creationId xmlns:a16="http://schemas.microsoft.com/office/drawing/2014/main" id="{967CC986-534D-492C-8BE4-E42D97195D2C}"/>
                </a:ext>
              </a:extLst>
            </p:cNvPr>
            <p:cNvGrpSpPr/>
            <p:nvPr/>
          </p:nvGrpSpPr>
          <p:grpSpPr>
            <a:xfrm>
              <a:off x="588817" y="4583571"/>
              <a:ext cx="789848" cy="540788"/>
              <a:chOff x="133775" y="3388039"/>
              <a:chExt cx="789848" cy="540788"/>
            </a:xfrm>
          </p:grpSpPr>
          <p:sp>
            <p:nvSpPr>
              <p:cNvPr id="48" name="Forme libre : forme 47">
                <a:extLst>
                  <a:ext uri="{FF2B5EF4-FFF2-40B4-BE49-F238E27FC236}">
                    <a16:creationId xmlns:a16="http://schemas.microsoft.com/office/drawing/2014/main" id="{FEB45697-8E85-47C8-971A-F2BBAEF60808}"/>
                  </a:ext>
                </a:extLst>
              </p:cNvPr>
              <p:cNvSpPr/>
              <p:nvPr/>
            </p:nvSpPr>
            <p:spPr>
              <a:xfrm>
                <a:off x="133775" y="3457556"/>
                <a:ext cx="625964" cy="471271"/>
              </a:xfrm>
              <a:custGeom>
                <a:avLst/>
                <a:gdLst>
                  <a:gd name="connsiteX0" fmla="*/ 374441 w 704047"/>
                  <a:gd name="connsiteY0" fmla="*/ 1279 h 539101"/>
                  <a:gd name="connsiteX1" fmla="*/ 215945 w 704047"/>
                  <a:gd name="connsiteY1" fmla="*/ 37855 h 539101"/>
                  <a:gd name="connsiteX2" fmla="*/ 33065 w 704047"/>
                  <a:gd name="connsiteY2" fmla="*/ 159775 h 539101"/>
                  <a:gd name="connsiteX3" fmla="*/ 20873 w 704047"/>
                  <a:gd name="connsiteY3" fmla="*/ 379231 h 539101"/>
                  <a:gd name="connsiteX4" fmla="*/ 252521 w 704047"/>
                  <a:gd name="connsiteY4" fmla="*/ 525535 h 539101"/>
                  <a:gd name="connsiteX5" fmla="*/ 557321 w 704047"/>
                  <a:gd name="connsiteY5" fmla="*/ 513343 h 539101"/>
                  <a:gd name="connsiteX6" fmla="*/ 703625 w 704047"/>
                  <a:gd name="connsiteY6" fmla="*/ 354847 h 539101"/>
                  <a:gd name="connsiteX7" fmla="*/ 593897 w 704047"/>
                  <a:gd name="connsiteY7" fmla="*/ 74431 h 539101"/>
                  <a:gd name="connsiteX8" fmla="*/ 374441 w 704047"/>
                  <a:gd name="connsiteY8" fmla="*/ 1279 h 539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4047" h="539101">
                    <a:moveTo>
                      <a:pt x="374441" y="1279"/>
                    </a:moveTo>
                    <a:cubicBezTo>
                      <a:pt x="311449" y="-4817"/>
                      <a:pt x="272841" y="11439"/>
                      <a:pt x="215945" y="37855"/>
                    </a:cubicBezTo>
                    <a:cubicBezTo>
                      <a:pt x="159049" y="64271"/>
                      <a:pt x="65577" y="102879"/>
                      <a:pt x="33065" y="159775"/>
                    </a:cubicBezTo>
                    <a:cubicBezTo>
                      <a:pt x="553" y="216671"/>
                      <a:pt x="-15703" y="318271"/>
                      <a:pt x="20873" y="379231"/>
                    </a:cubicBezTo>
                    <a:cubicBezTo>
                      <a:pt x="57449" y="440191"/>
                      <a:pt x="163113" y="503183"/>
                      <a:pt x="252521" y="525535"/>
                    </a:cubicBezTo>
                    <a:cubicBezTo>
                      <a:pt x="341929" y="547887"/>
                      <a:pt x="482137" y="541791"/>
                      <a:pt x="557321" y="513343"/>
                    </a:cubicBezTo>
                    <a:cubicBezTo>
                      <a:pt x="632505" y="484895"/>
                      <a:pt x="697529" y="427999"/>
                      <a:pt x="703625" y="354847"/>
                    </a:cubicBezTo>
                    <a:cubicBezTo>
                      <a:pt x="709721" y="281695"/>
                      <a:pt x="648761" y="133359"/>
                      <a:pt x="593897" y="74431"/>
                    </a:cubicBezTo>
                    <a:cubicBezTo>
                      <a:pt x="539033" y="15503"/>
                      <a:pt x="437433" y="7375"/>
                      <a:pt x="374441" y="1279"/>
                    </a:cubicBezTo>
                    <a:close/>
                  </a:path>
                </a:pathLst>
              </a:custGeom>
              <a:solidFill>
                <a:srgbClr val="D7F3F2"/>
              </a:solidFill>
              <a:ln>
                <a:solidFill>
                  <a:srgbClr val="D7F3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00">
                  <a:solidFill>
                    <a:srgbClr val="B00000"/>
                  </a:solidFill>
                  <a:latin typeface="Arial" panose="020B0604020202020204" pitchFamily="34" charset="0"/>
                  <a:cs typeface="Arial" panose="020B0604020202020204" pitchFamily="34" charset="0"/>
                </a:endParaRPr>
              </a:p>
            </p:txBody>
          </p:sp>
          <p:sp>
            <p:nvSpPr>
              <p:cNvPr id="49" name="ZoneTexte 48">
                <a:extLst>
                  <a:ext uri="{FF2B5EF4-FFF2-40B4-BE49-F238E27FC236}">
                    <a16:creationId xmlns:a16="http://schemas.microsoft.com/office/drawing/2014/main" id="{A245FFDE-F800-4F04-998A-FC5BA8F0DDD6}"/>
                  </a:ext>
                </a:extLst>
              </p:cNvPr>
              <p:cNvSpPr txBox="1"/>
              <p:nvPr/>
            </p:nvSpPr>
            <p:spPr>
              <a:xfrm>
                <a:off x="159062" y="3388039"/>
                <a:ext cx="764561" cy="466456"/>
              </a:xfrm>
              <a:prstGeom prst="rect">
                <a:avLst/>
              </a:prstGeom>
              <a:noFill/>
            </p:spPr>
            <p:txBody>
              <a:bodyPr wrap="square" rtlCol="0">
                <a:spAutoFit/>
              </a:bodyPr>
              <a:lstStyle/>
              <a:p>
                <a:r>
                  <a:rPr lang="fr-FR" sz="3600" b="1" dirty="0">
                    <a:solidFill>
                      <a:srgbClr val="32A49F"/>
                    </a:solidFill>
                    <a:latin typeface="Arial" panose="020B0604020202020204" pitchFamily="34" charset="0"/>
                    <a:cs typeface="Arial" panose="020B0604020202020204" pitchFamily="34" charset="0"/>
                  </a:rPr>
                  <a:t>3.</a:t>
                </a:r>
              </a:p>
            </p:txBody>
          </p:sp>
        </p:grpSp>
        <p:pic>
          <p:nvPicPr>
            <p:cNvPr id="74" name="Image 73">
              <a:extLst>
                <a:ext uri="{FF2B5EF4-FFF2-40B4-BE49-F238E27FC236}">
                  <a16:creationId xmlns:a16="http://schemas.microsoft.com/office/drawing/2014/main" id="{8113381C-82F2-46EE-B050-88A55AD1EC64}"/>
                </a:ext>
              </a:extLst>
            </p:cNvPr>
            <p:cNvPicPr>
              <a:picLocks noChangeAspect="1"/>
            </p:cNvPicPr>
            <p:nvPr/>
          </p:nvPicPr>
          <p:blipFill>
            <a:blip r:embed="rId3"/>
            <a:stretch>
              <a:fillRect/>
            </a:stretch>
          </p:blipFill>
          <p:spPr>
            <a:xfrm>
              <a:off x="5888203" y="5334725"/>
              <a:ext cx="390368" cy="390368"/>
            </a:xfrm>
            <a:prstGeom prst="rect">
              <a:avLst/>
            </a:prstGeom>
          </p:spPr>
        </p:pic>
      </p:grpSp>
      <p:grpSp>
        <p:nvGrpSpPr>
          <p:cNvPr id="8" name="Groupe 7">
            <a:extLst>
              <a:ext uri="{FF2B5EF4-FFF2-40B4-BE49-F238E27FC236}">
                <a16:creationId xmlns:a16="http://schemas.microsoft.com/office/drawing/2014/main" id="{29DAE094-3790-AD37-2CAC-74C2976F66A4}"/>
              </a:ext>
            </a:extLst>
          </p:cNvPr>
          <p:cNvGrpSpPr/>
          <p:nvPr/>
        </p:nvGrpSpPr>
        <p:grpSpPr>
          <a:xfrm>
            <a:off x="103025" y="6759531"/>
            <a:ext cx="6116530" cy="1263095"/>
            <a:chOff x="608175" y="6023132"/>
            <a:chExt cx="5748074" cy="1263095"/>
          </a:xfrm>
        </p:grpSpPr>
        <p:sp>
          <p:nvSpPr>
            <p:cNvPr id="69" name="Rectangle : coins arrondis 68">
              <a:extLst>
                <a:ext uri="{FF2B5EF4-FFF2-40B4-BE49-F238E27FC236}">
                  <a16:creationId xmlns:a16="http://schemas.microsoft.com/office/drawing/2014/main" id="{7C539BF5-AACA-4647-87EB-407B458EF8B3}"/>
                </a:ext>
              </a:extLst>
            </p:cNvPr>
            <p:cNvSpPr/>
            <p:nvPr/>
          </p:nvSpPr>
          <p:spPr>
            <a:xfrm>
              <a:off x="1046820" y="6104739"/>
              <a:ext cx="5309429" cy="1181488"/>
            </a:xfrm>
            <a:custGeom>
              <a:avLst/>
              <a:gdLst>
                <a:gd name="connsiteX0" fmla="*/ 0 w 5309429"/>
                <a:gd name="connsiteY0" fmla="*/ 196919 h 1181488"/>
                <a:gd name="connsiteX1" fmla="*/ 196919 w 5309429"/>
                <a:gd name="connsiteY1" fmla="*/ 0 h 1181488"/>
                <a:gd name="connsiteX2" fmla="*/ 762212 w 5309429"/>
                <a:gd name="connsiteY2" fmla="*/ 0 h 1181488"/>
                <a:gd name="connsiteX3" fmla="*/ 1474973 w 5309429"/>
                <a:gd name="connsiteY3" fmla="*/ 0 h 1181488"/>
                <a:gd name="connsiteX4" fmla="*/ 2187733 w 5309429"/>
                <a:gd name="connsiteY4" fmla="*/ 0 h 1181488"/>
                <a:gd name="connsiteX5" fmla="*/ 2753026 w 5309429"/>
                <a:gd name="connsiteY5" fmla="*/ 0 h 1181488"/>
                <a:gd name="connsiteX6" fmla="*/ 3269163 w 5309429"/>
                <a:gd name="connsiteY6" fmla="*/ 0 h 1181488"/>
                <a:gd name="connsiteX7" fmla="*/ 3736145 w 5309429"/>
                <a:gd name="connsiteY7" fmla="*/ 0 h 1181488"/>
                <a:gd name="connsiteX8" fmla="*/ 4203126 w 5309429"/>
                <a:gd name="connsiteY8" fmla="*/ 0 h 1181488"/>
                <a:gd name="connsiteX9" fmla="*/ 5112510 w 5309429"/>
                <a:gd name="connsiteY9" fmla="*/ 0 h 1181488"/>
                <a:gd name="connsiteX10" fmla="*/ 5309429 w 5309429"/>
                <a:gd name="connsiteY10" fmla="*/ 196919 h 1181488"/>
                <a:gd name="connsiteX11" fmla="*/ 5309429 w 5309429"/>
                <a:gd name="connsiteY11" fmla="*/ 582868 h 1181488"/>
                <a:gd name="connsiteX12" fmla="*/ 5309429 w 5309429"/>
                <a:gd name="connsiteY12" fmla="*/ 984569 h 1181488"/>
                <a:gd name="connsiteX13" fmla="*/ 5112510 w 5309429"/>
                <a:gd name="connsiteY13" fmla="*/ 1181488 h 1181488"/>
                <a:gd name="connsiteX14" fmla="*/ 4645529 w 5309429"/>
                <a:gd name="connsiteY14" fmla="*/ 1181488 h 1181488"/>
                <a:gd name="connsiteX15" fmla="*/ 3981924 w 5309429"/>
                <a:gd name="connsiteY15" fmla="*/ 1181488 h 1181488"/>
                <a:gd name="connsiteX16" fmla="*/ 3367475 w 5309429"/>
                <a:gd name="connsiteY16" fmla="*/ 1181488 h 1181488"/>
                <a:gd name="connsiteX17" fmla="*/ 2802182 w 5309429"/>
                <a:gd name="connsiteY17" fmla="*/ 1181488 h 1181488"/>
                <a:gd name="connsiteX18" fmla="*/ 2138577 w 5309429"/>
                <a:gd name="connsiteY18" fmla="*/ 1181488 h 1181488"/>
                <a:gd name="connsiteX19" fmla="*/ 1622440 w 5309429"/>
                <a:gd name="connsiteY19" fmla="*/ 1181488 h 1181488"/>
                <a:gd name="connsiteX20" fmla="*/ 1007992 w 5309429"/>
                <a:gd name="connsiteY20" fmla="*/ 1181488 h 1181488"/>
                <a:gd name="connsiteX21" fmla="*/ 196919 w 5309429"/>
                <a:gd name="connsiteY21" fmla="*/ 1181488 h 1181488"/>
                <a:gd name="connsiteX22" fmla="*/ 0 w 5309429"/>
                <a:gd name="connsiteY22" fmla="*/ 984569 h 1181488"/>
                <a:gd name="connsiteX23" fmla="*/ 0 w 5309429"/>
                <a:gd name="connsiteY23" fmla="*/ 598621 h 1181488"/>
                <a:gd name="connsiteX24" fmla="*/ 0 w 5309429"/>
                <a:gd name="connsiteY24" fmla="*/ 196919 h 1181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9429" h="1181488" fill="none" extrusionOk="0">
                  <a:moveTo>
                    <a:pt x="0" y="196919"/>
                  </a:moveTo>
                  <a:cubicBezTo>
                    <a:pt x="15023" y="74456"/>
                    <a:pt x="61893" y="581"/>
                    <a:pt x="196919" y="0"/>
                  </a:cubicBezTo>
                  <a:cubicBezTo>
                    <a:pt x="310810" y="-11742"/>
                    <a:pt x="578180" y="14303"/>
                    <a:pt x="762212" y="0"/>
                  </a:cubicBezTo>
                  <a:cubicBezTo>
                    <a:pt x="946244" y="-14303"/>
                    <a:pt x="1126277" y="12068"/>
                    <a:pt x="1474973" y="0"/>
                  </a:cubicBezTo>
                  <a:cubicBezTo>
                    <a:pt x="1823669" y="-12068"/>
                    <a:pt x="1998059" y="-33587"/>
                    <a:pt x="2187733" y="0"/>
                  </a:cubicBezTo>
                  <a:cubicBezTo>
                    <a:pt x="2377407" y="33587"/>
                    <a:pt x="2569698" y="1760"/>
                    <a:pt x="2753026" y="0"/>
                  </a:cubicBezTo>
                  <a:cubicBezTo>
                    <a:pt x="2936354" y="-1760"/>
                    <a:pt x="3033306" y="9287"/>
                    <a:pt x="3269163" y="0"/>
                  </a:cubicBezTo>
                  <a:cubicBezTo>
                    <a:pt x="3505020" y="-9287"/>
                    <a:pt x="3595698" y="-4367"/>
                    <a:pt x="3736145" y="0"/>
                  </a:cubicBezTo>
                  <a:cubicBezTo>
                    <a:pt x="3876592" y="4367"/>
                    <a:pt x="4062958" y="-4277"/>
                    <a:pt x="4203126" y="0"/>
                  </a:cubicBezTo>
                  <a:cubicBezTo>
                    <a:pt x="4343294" y="4277"/>
                    <a:pt x="4850232" y="-22606"/>
                    <a:pt x="5112510" y="0"/>
                  </a:cubicBezTo>
                  <a:cubicBezTo>
                    <a:pt x="5234383" y="9593"/>
                    <a:pt x="5307427" y="86219"/>
                    <a:pt x="5309429" y="196919"/>
                  </a:cubicBezTo>
                  <a:cubicBezTo>
                    <a:pt x="5323742" y="279482"/>
                    <a:pt x="5326616" y="454225"/>
                    <a:pt x="5309429" y="582868"/>
                  </a:cubicBezTo>
                  <a:cubicBezTo>
                    <a:pt x="5292242" y="711511"/>
                    <a:pt x="5308932" y="844147"/>
                    <a:pt x="5309429" y="984569"/>
                  </a:cubicBezTo>
                  <a:cubicBezTo>
                    <a:pt x="5319693" y="1116956"/>
                    <a:pt x="5216541" y="1185938"/>
                    <a:pt x="5112510" y="1181488"/>
                  </a:cubicBezTo>
                  <a:cubicBezTo>
                    <a:pt x="4896000" y="1200533"/>
                    <a:pt x="4775071" y="1165460"/>
                    <a:pt x="4645529" y="1181488"/>
                  </a:cubicBezTo>
                  <a:cubicBezTo>
                    <a:pt x="4515987" y="1197516"/>
                    <a:pt x="4237027" y="1173340"/>
                    <a:pt x="3981924" y="1181488"/>
                  </a:cubicBezTo>
                  <a:cubicBezTo>
                    <a:pt x="3726822" y="1189636"/>
                    <a:pt x="3560436" y="1165842"/>
                    <a:pt x="3367475" y="1181488"/>
                  </a:cubicBezTo>
                  <a:cubicBezTo>
                    <a:pt x="3174514" y="1197134"/>
                    <a:pt x="3081795" y="1171876"/>
                    <a:pt x="2802182" y="1181488"/>
                  </a:cubicBezTo>
                  <a:cubicBezTo>
                    <a:pt x="2522569" y="1191100"/>
                    <a:pt x="2318506" y="1195804"/>
                    <a:pt x="2138577" y="1181488"/>
                  </a:cubicBezTo>
                  <a:cubicBezTo>
                    <a:pt x="1958649" y="1167172"/>
                    <a:pt x="1742154" y="1206038"/>
                    <a:pt x="1622440" y="1181488"/>
                  </a:cubicBezTo>
                  <a:cubicBezTo>
                    <a:pt x="1502726" y="1156938"/>
                    <a:pt x="1195515" y="1177841"/>
                    <a:pt x="1007992" y="1181488"/>
                  </a:cubicBezTo>
                  <a:cubicBezTo>
                    <a:pt x="820469" y="1185135"/>
                    <a:pt x="420113" y="1143727"/>
                    <a:pt x="196919" y="1181488"/>
                  </a:cubicBezTo>
                  <a:cubicBezTo>
                    <a:pt x="101177" y="1165084"/>
                    <a:pt x="-11745" y="1091216"/>
                    <a:pt x="0" y="984569"/>
                  </a:cubicBezTo>
                  <a:cubicBezTo>
                    <a:pt x="1551" y="836713"/>
                    <a:pt x="14183" y="687862"/>
                    <a:pt x="0" y="598621"/>
                  </a:cubicBezTo>
                  <a:cubicBezTo>
                    <a:pt x="-14183" y="509380"/>
                    <a:pt x="-11480" y="351388"/>
                    <a:pt x="0" y="196919"/>
                  </a:cubicBezTo>
                  <a:close/>
                </a:path>
                <a:path w="5309429" h="1181488" stroke="0" extrusionOk="0">
                  <a:moveTo>
                    <a:pt x="0" y="196919"/>
                  </a:moveTo>
                  <a:cubicBezTo>
                    <a:pt x="-13647" y="83567"/>
                    <a:pt x="85905" y="-1464"/>
                    <a:pt x="196919" y="0"/>
                  </a:cubicBezTo>
                  <a:cubicBezTo>
                    <a:pt x="371387" y="-7094"/>
                    <a:pt x="714384" y="-4490"/>
                    <a:pt x="860524" y="0"/>
                  </a:cubicBezTo>
                  <a:cubicBezTo>
                    <a:pt x="1006665" y="4490"/>
                    <a:pt x="1167989" y="-11232"/>
                    <a:pt x="1425817" y="0"/>
                  </a:cubicBezTo>
                  <a:cubicBezTo>
                    <a:pt x="1683645" y="11232"/>
                    <a:pt x="1778473" y="-21138"/>
                    <a:pt x="1991110" y="0"/>
                  </a:cubicBezTo>
                  <a:cubicBezTo>
                    <a:pt x="2203747" y="21138"/>
                    <a:pt x="2301649" y="-2248"/>
                    <a:pt x="2507247" y="0"/>
                  </a:cubicBezTo>
                  <a:cubicBezTo>
                    <a:pt x="2712845" y="2248"/>
                    <a:pt x="2900691" y="9716"/>
                    <a:pt x="3072540" y="0"/>
                  </a:cubicBezTo>
                  <a:cubicBezTo>
                    <a:pt x="3244389" y="-9716"/>
                    <a:pt x="3326675" y="-13804"/>
                    <a:pt x="3539521" y="0"/>
                  </a:cubicBezTo>
                  <a:cubicBezTo>
                    <a:pt x="3752367" y="13804"/>
                    <a:pt x="3972764" y="-9667"/>
                    <a:pt x="4153970" y="0"/>
                  </a:cubicBezTo>
                  <a:cubicBezTo>
                    <a:pt x="4335176" y="9667"/>
                    <a:pt x="4732273" y="29838"/>
                    <a:pt x="5112510" y="0"/>
                  </a:cubicBezTo>
                  <a:cubicBezTo>
                    <a:pt x="5239082" y="-15686"/>
                    <a:pt x="5307018" y="89367"/>
                    <a:pt x="5309429" y="196919"/>
                  </a:cubicBezTo>
                  <a:cubicBezTo>
                    <a:pt x="5313275" y="291254"/>
                    <a:pt x="5304446" y="395233"/>
                    <a:pt x="5309429" y="567115"/>
                  </a:cubicBezTo>
                  <a:cubicBezTo>
                    <a:pt x="5314412" y="738997"/>
                    <a:pt x="5316211" y="789899"/>
                    <a:pt x="5309429" y="984569"/>
                  </a:cubicBezTo>
                  <a:cubicBezTo>
                    <a:pt x="5315200" y="1102239"/>
                    <a:pt x="5203292" y="1174352"/>
                    <a:pt x="5112510" y="1181488"/>
                  </a:cubicBezTo>
                  <a:cubicBezTo>
                    <a:pt x="4893914" y="1173558"/>
                    <a:pt x="4662744" y="1170466"/>
                    <a:pt x="4448905" y="1181488"/>
                  </a:cubicBezTo>
                  <a:cubicBezTo>
                    <a:pt x="4235066" y="1192510"/>
                    <a:pt x="4011294" y="1164422"/>
                    <a:pt x="3883612" y="1181488"/>
                  </a:cubicBezTo>
                  <a:cubicBezTo>
                    <a:pt x="3755930" y="1198554"/>
                    <a:pt x="3502392" y="1173066"/>
                    <a:pt x="3318319" y="1181488"/>
                  </a:cubicBezTo>
                  <a:cubicBezTo>
                    <a:pt x="3134246" y="1189910"/>
                    <a:pt x="3047241" y="1179416"/>
                    <a:pt x="2851338" y="1181488"/>
                  </a:cubicBezTo>
                  <a:cubicBezTo>
                    <a:pt x="2655435" y="1183560"/>
                    <a:pt x="2406775" y="1209653"/>
                    <a:pt x="2236889" y="1181488"/>
                  </a:cubicBezTo>
                  <a:cubicBezTo>
                    <a:pt x="2067003" y="1153323"/>
                    <a:pt x="1986794" y="1179526"/>
                    <a:pt x="1769908" y="1181488"/>
                  </a:cubicBezTo>
                  <a:cubicBezTo>
                    <a:pt x="1553022" y="1183450"/>
                    <a:pt x="1420229" y="1192940"/>
                    <a:pt x="1302927" y="1181488"/>
                  </a:cubicBezTo>
                  <a:cubicBezTo>
                    <a:pt x="1185625" y="1170036"/>
                    <a:pt x="522109" y="1216264"/>
                    <a:pt x="196919" y="1181488"/>
                  </a:cubicBezTo>
                  <a:cubicBezTo>
                    <a:pt x="90034" y="1194331"/>
                    <a:pt x="6274" y="1086333"/>
                    <a:pt x="0" y="984569"/>
                  </a:cubicBezTo>
                  <a:cubicBezTo>
                    <a:pt x="5622" y="888103"/>
                    <a:pt x="1159" y="756168"/>
                    <a:pt x="0" y="606497"/>
                  </a:cubicBezTo>
                  <a:cubicBezTo>
                    <a:pt x="-1159" y="456826"/>
                    <a:pt x="-18645" y="363427"/>
                    <a:pt x="0" y="196919"/>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dirty="0">
                  <a:solidFill>
                    <a:srgbClr val="009999"/>
                  </a:solidFill>
                  <a:latin typeface="Arial" panose="020B0604020202020204" pitchFamily="34" charset="0"/>
                  <a:cs typeface="Arial" panose="020B0604020202020204" pitchFamily="34" charset="0"/>
                </a:rPr>
                <a:t>En tant que Référent ou Référente du CSI</a:t>
              </a:r>
              <a:endParaRPr lang="fr-FR" sz="700" dirty="0">
                <a:solidFill>
                  <a:schemeClr val="tx1"/>
                </a:solidFill>
                <a:latin typeface="Arial" panose="020B0604020202020204" pitchFamily="34" charset="0"/>
                <a:cs typeface="Arial" panose="020B0604020202020204" pitchFamily="34" charset="0"/>
              </a:endParaRPr>
            </a:p>
            <a:p>
              <a:pPr marL="228600" indent="-228600">
                <a:spcAft>
                  <a:spcPts val="600"/>
                </a:spcAft>
                <a:buFont typeface="+mj-lt"/>
                <a:buAutoNum type="arabicPeriod"/>
              </a:pPr>
              <a:r>
                <a:rPr lang="fr-FR" sz="1100" b="1" dirty="0">
                  <a:solidFill>
                    <a:schemeClr val="tx1"/>
                  </a:solidFill>
                  <a:latin typeface="Arial" panose="020B0604020202020204" pitchFamily="34" charset="0"/>
                  <a:cs typeface="Arial" panose="020B0604020202020204" pitchFamily="34" charset="0"/>
                </a:rPr>
                <a:t>Je pilote </a:t>
              </a:r>
              <a:r>
                <a:rPr lang="fr-FR" sz="1100" dirty="0">
                  <a:solidFill>
                    <a:schemeClr val="tx1"/>
                  </a:solidFill>
                  <a:latin typeface="Arial" panose="020B0604020202020204" pitchFamily="34" charset="0"/>
                  <a:cs typeface="Arial" panose="020B0604020202020204" pitchFamily="34" charset="0"/>
                </a:rPr>
                <a:t>la réunion CSI.</a:t>
              </a:r>
              <a:endParaRPr lang="fr-FR" sz="700" dirty="0">
                <a:solidFill>
                  <a:schemeClr val="tx1"/>
                </a:solidFill>
                <a:latin typeface="Arial" panose="020B0604020202020204" pitchFamily="34" charset="0"/>
                <a:cs typeface="Arial" panose="020B0604020202020204" pitchFamily="34" charset="0"/>
              </a:endParaRPr>
            </a:p>
            <a:p>
              <a:pPr marL="228600" indent="-228600">
                <a:spcAft>
                  <a:spcPts val="600"/>
                </a:spcAft>
                <a:buFont typeface="+mj-lt"/>
                <a:buAutoNum type="arabicPeriod"/>
              </a:pPr>
              <a:r>
                <a:rPr lang="fr-FR" sz="1100" b="1" dirty="0">
                  <a:solidFill>
                    <a:schemeClr val="tx1"/>
                  </a:solidFill>
                  <a:latin typeface="Arial" panose="020B0604020202020204" pitchFamily="34" charset="0"/>
                  <a:cs typeface="Arial" panose="020B0604020202020204" pitchFamily="34" charset="0"/>
                </a:rPr>
                <a:t>Je rédige et dépose </a:t>
              </a:r>
              <a:r>
                <a:rPr lang="fr-FR" sz="1100" dirty="0">
                  <a:solidFill>
                    <a:schemeClr val="tx1"/>
                  </a:solidFill>
                  <a:latin typeface="Arial" panose="020B0604020202020204" pitchFamily="34" charset="0"/>
                  <a:cs typeface="Arial" panose="020B0604020202020204" pitchFamily="34" charset="0"/>
                </a:rPr>
                <a:t>sur</a:t>
              </a:r>
              <a:r>
                <a:rPr lang="fr-FR" sz="1100" dirty="0">
                  <a:latin typeface="Arial" panose="020B0604020202020204" pitchFamily="34" charset="0"/>
                  <a:cs typeface="Arial" panose="020B0604020202020204" pitchFamily="34" charset="0"/>
                </a:rPr>
                <a:t> </a:t>
              </a:r>
              <a:r>
                <a:rPr lang="fr-FR" sz="1100" dirty="0">
                  <a:latin typeface="Arial" panose="020B0604020202020204" pitchFamily="34" charset="0"/>
                  <a:cs typeface="Arial" panose="020B0604020202020204" pitchFamily="34" charset="0"/>
                  <a:hlinkClick r:id="rId4"/>
                </a:rPr>
                <a:t>ADUM </a:t>
              </a:r>
              <a:r>
                <a:rPr lang="fr-FR" sz="1100" dirty="0">
                  <a:latin typeface="Arial" panose="020B0604020202020204" pitchFamily="34" charset="0"/>
                  <a:cs typeface="Arial" panose="020B0604020202020204" pitchFamily="34" charset="0"/>
                </a:rPr>
                <a:t> </a:t>
              </a:r>
              <a:r>
                <a:rPr lang="fr-FR" sz="1100" dirty="0">
                  <a:solidFill>
                    <a:schemeClr val="tx1"/>
                  </a:solidFill>
                  <a:latin typeface="Arial" panose="020B0604020202020204" pitchFamily="34" charset="0"/>
                  <a:cs typeface="Arial" panose="020B0604020202020204" pitchFamily="34" charset="0"/>
                </a:rPr>
                <a:t>le « Compte-rendu » signé du CSI, maximum 15 jours après la réunion.</a:t>
              </a:r>
              <a:endParaRPr lang="fr-FR" sz="1100" dirty="0">
                <a:latin typeface="Arial" panose="020B0604020202020204" pitchFamily="34" charset="0"/>
                <a:cs typeface="Arial" panose="020B0604020202020204" pitchFamily="34" charset="0"/>
              </a:endParaRPr>
            </a:p>
          </p:txBody>
        </p:sp>
        <p:grpSp>
          <p:nvGrpSpPr>
            <p:cNvPr id="51" name="Groupe 50">
              <a:extLst>
                <a:ext uri="{FF2B5EF4-FFF2-40B4-BE49-F238E27FC236}">
                  <a16:creationId xmlns:a16="http://schemas.microsoft.com/office/drawing/2014/main" id="{3D74FAD1-FA9D-45E7-893C-3725971F1B98}"/>
                </a:ext>
              </a:extLst>
            </p:cNvPr>
            <p:cNvGrpSpPr/>
            <p:nvPr/>
          </p:nvGrpSpPr>
          <p:grpSpPr>
            <a:xfrm>
              <a:off x="608175" y="6023132"/>
              <a:ext cx="928551" cy="695482"/>
              <a:chOff x="3993852" y="5106536"/>
              <a:chExt cx="818865" cy="610269"/>
            </a:xfrm>
          </p:grpSpPr>
          <p:sp>
            <p:nvSpPr>
              <p:cNvPr id="52" name="Forme libre : forme 51">
                <a:extLst>
                  <a:ext uri="{FF2B5EF4-FFF2-40B4-BE49-F238E27FC236}">
                    <a16:creationId xmlns:a16="http://schemas.microsoft.com/office/drawing/2014/main" id="{910D45D6-8A5E-408F-9765-911F764CA1E3}"/>
                  </a:ext>
                </a:extLst>
              </p:cNvPr>
              <p:cNvSpPr/>
              <p:nvPr/>
            </p:nvSpPr>
            <p:spPr>
              <a:xfrm>
                <a:off x="3993852" y="5110113"/>
                <a:ext cx="510747" cy="606692"/>
              </a:xfrm>
              <a:custGeom>
                <a:avLst/>
                <a:gdLst>
                  <a:gd name="connsiteX0" fmla="*/ 291942 w 622578"/>
                  <a:gd name="connsiteY0" fmla="*/ 17170 h 675538"/>
                  <a:gd name="connsiteX1" fmla="*/ 48102 w 622578"/>
                  <a:gd name="connsiteY1" fmla="*/ 187858 h 675538"/>
                  <a:gd name="connsiteX2" fmla="*/ 23718 w 622578"/>
                  <a:gd name="connsiteY2" fmla="*/ 517042 h 675538"/>
                  <a:gd name="connsiteX3" fmla="*/ 316326 w 622578"/>
                  <a:gd name="connsiteY3" fmla="*/ 675538 h 675538"/>
                  <a:gd name="connsiteX4" fmla="*/ 535782 w 622578"/>
                  <a:gd name="connsiteY4" fmla="*/ 517042 h 675538"/>
                  <a:gd name="connsiteX5" fmla="*/ 621126 w 622578"/>
                  <a:gd name="connsiteY5" fmla="*/ 224434 h 675538"/>
                  <a:gd name="connsiteX6" fmla="*/ 474822 w 622578"/>
                  <a:gd name="connsiteY6" fmla="*/ 29362 h 675538"/>
                  <a:gd name="connsiteX7" fmla="*/ 291942 w 622578"/>
                  <a:gd name="connsiteY7" fmla="*/ 17170 h 67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2578" h="675538">
                    <a:moveTo>
                      <a:pt x="291942" y="17170"/>
                    </a:moveTo>
                    <a:cubicBezTo>
                      <a:pt x="220822" y="43586"/>
                      <a:pt x="92806" y="104546"/>
                      <a:pt x="48102" y="187858"/>
                    </a:cubicBezTo>
                    <a:cubicBezTo>
                      <a:pt x="3398" y="271170"/>
                      <a:pt x="-20986" y="435762"/>
                      <a:pt x="23718" y="517042"/>
                    </a:cubicBezTo>
                    <a:cubicBezTo>
                      <a:pt x="68422" y="598322"/>
                      <a:pt x="230982" y="675538"/>
                      <a:pt x="316326" y="675538"/>
                    </a:cubicBezTo>
                    <a:cubicBezTo>
                      <a:pt x="401670" y="675538"/>
                      <a:pt x="484982" y="592226"/>
                      <a:pt x="535782" y="517042"/>
                    </a:cubicBezTo>
                    <a:cubicBezTo>
                      <a:pt x="586582" y="441858"/>
                      <a:pt x="631286" y="305714"/>
                      <a:pt x="621126" y="224434"/>
                    </a:cubicBezTo>
                    <a:cubicBezTo>
                      <a:pt x="610966" y="143154"/>
                      <a:pt x="525622" y="63906"/>
                      <a:pt x="474822" y="29362"/>
                    </a:cubicBezTo>
                    <a:cubicBezTo>
                      <a:pt x="424022" y="-5182"/>
                      <a:pt x="363062" y="-9246"/>
                      <a:pt x="291942" y="17170"/>
                    </a:cubicBezTo>
                    <a:close/>
                  </a:path>
                </a:pathLst>
              </a:custGeom>
              <a:solidFill>
                <a:srgbClr val="D7F3F2"/>
              </a:solidFill>
              <a:ln>
                <a:solidFill>
                  <a:srgbClr val="D7F3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00">
                  <a:solidFill>
                    <a:srgbClr val="B00000"/>
                  </a:solidFill>
                  <a:latin typeface="Arial" panose="020B0604020202020204" pitchFamily="34" charset="0"/>
                  <a:cs typeface="Arial" panose="020B0604020202020204" pitchFamily="34" charset="0"/>
                </a:endParaRPr>
              </a:p>
            </p:txBody>
          </p:sp>
          <p:sp>
            <p:nvSpPr>
              <p:cNvPr id="53" name="ZoneTexte 52">
                <a:extLst>
                  <a:ext uri="{FF2B5EF4-FFF2-40B4-BE49-F238E27FC236}">
                    <a16:creationId xmlns:a16="http://schemas.microsoft.com/office/drawing/2014/main" id="{6E5F8340-439B-421D-8767-DFE7C889CFB3}"/>
                  </a:ext>
                </a:extLst>
              </p:cNvPr>
              <p:cNvSpPr txBox="1"/>
              <p:nvPr/>
            </p:nvSpPr>
            <p:spPr>
              <a:xfrm>
                <a:off x="4018799" y="5106536"/>
                <a:ext cx="793918" cy="567140"/>
              </a:xfrm>
              <a:prstGeom prst="rect">
                <a:avLst/>
              </a:prstGeom>
              <a:noFill/>
            </p:spPr>
            <p:txBody>
              <a:bodyPr wrap="square" rtlCol="0">
                <a:spAutoFit/>
              </a:bodyPr>
              <a:lstStyle/>
              <a:p>
                <a:r>
                  <a:rPr lang="fr-FR" sz="3600" b="1" dirty="0">
                    <a:solidFill>
                      <a:srgbClr val="32A49F"/>
                    </a:solidFill>
                    <a:latin typeface="Arial" panose="020B0604020202020204" pitchFamily="34" charset="0"/>
                    <a:cs typeface="Arial" panose="020B0604020202020204" pitchFamily="34" charset="0"/>
                  </a:rPr>
                  <a:t>4.</a:t>
                </a:r>
              </a:p>
            </p:txBody>
          </p:sp>
        </p:grpSp>
        <p:pic>
          <p:nvPicPr>
            <p:cNvPr id="75" name="Image 74">
              <a:extLst>
                <a:ext uri="{FF2B5EF4-FFF2-40B4-BE49-F238E27FC236}">
                  <a16:creationId xmlns:a16="http://schemas.microsoft.com/office/drawing/2014/main" id="{1664068C-AD1B-4A7A-9C23-2B49FB0EBCC7}"/>
                </a:ext>
              </a:extLst>
            </p:cNvPr>
            <p:cNvPicPr>
              <a:picLocks noChangeAspect="1"/>
            </p:cNvPicPr>
            <p:nvPr/>
          </p:nvPicPr>
          <p:blipFill>
            <a:blip r:embed="rId5"/>
            <a:stretch>
              <a:fillRect/>
            </a:stretch>
          </p:blipFill>
          <p:spPr>
            <a:xfrm>
              <a:off x="5768442" y="6208189"/>
              <a:ext cx="393686" cy="393686"/>
            </a:xfrm>
            <a:prstGeom prst="rect">
              <a:avLst/>
            </a:prstGeom>
          </p:spPr>
        </p:pic>
      </p:grpSp>
      <p:grpSp>
        <p:nvGrpSpPr>
          <p:cNvPr id="11" name="Groupe 10">
            <a:extLst>
              <a:ext uri="{FF2B5EF4-FFF2-40B4-BE49-F238E27FC236}">
                <a16:creationId xmlns:a16="http://schemas.microsoft.com/office/drawing/2014/main" id="{92D2E806-DD96-493C-F2AD-9794B044BE0E}"/>
              </a:ext>
            </a:extLst>
          </p:cNvPr>
          <p:cNvGrpSpPr/>
          <p:nvPr/>
        </p:nvGrpSpPr>
        <p:grpSpPr>
          <a:xfrm>
            <a:off x="382741" y="700716"/>
            <a:ext cx="6328459" cy="2692420"/>
            <a:chOff x="578103" y="993810"/>
            <a:chExt cx="5941974" cy="2113985"/>
          </a:xfrm>
        </p:grpSpPr>
        <p:sp>
          <p:nvSpPr>
            <p:cNvPr id="3" name="Rectangle : coins arrondis 2">
              <a:extLst>
                <a:ext uri="{FF2B5EF4-FFF2-40B4-BE49-F238E27FC236}">
                  <a16:creationId xmlns:a16="http://schemas.microsoft.com/office/drawing/2014/main" id="{AEC6AC74-5958-4E01-8ADD-7E34CBF1BB32}"/>
                </a:ext>
              </a:extLst>
            </p:cNvPr>
            <p:cNvSpPr/>
            <p:nvPr/>
          </p:nvSpPr>
          <p:spPr>
            <a:xfrm>
              <a:off x="898042" y="993810"/>
              <a:ext cx="5622035" cy="2113985"/>
            </a:xfrm>
            <a:custGeom>
              <a:avLst/>
              <a:gdLst>
                <a:gd name="connsiteX0" fmla="*/ 0 w 5622035"/>
                <a:gd name="connsiteY0" fmla="*/ 352338 h 2113985"/>
                <a:gd name="connsiteX1" fmla="*/ 352338 w 5622035"/>
                <a:gd name="connsiteY1" fmla="*/ 0 h 2113985"/>
                <a:gd name="connsiteX2" fmla="*/ 967008 w 5622035"/>
                <a:gd name="connsiteY2" fmla="*/ 0 h 2113985"/>
                <a:gd name="connsiteX3" fmla="*/ 1532504 w 5622035"/>
                <a:gd name="connsiteY3" fmla="*/ 0 h 2113985"/>
                <a:gd name="connsiteX4" fmla="*/ 2048827 w 5622035"/>
                <a:gd name="connsiteY4" fmla="*/ 0 h 2113985"/>
                <a:gd name="connsiteX5" fmla="*/ 2515976 w 5622035"/>
                <a:gd name="connsiteY5" fmla="*/ 0 h 2113985"/>
                <a:gd name="connsiteX6" fmla="*/ 2983125 w 5622035"/>
                <a:gd name="connsiteY6" fmla="*/ 0 h 2113985"/>
                <a:gd name="connsiteX7" fmla="*/ 3696142 w 5622035"/>
                <a:gd name="connsiteY7" fmla="*/ 0 h 2113985"/>
                <a:gd name="connsiteX8" fmla="*/ 4359986 w 5622035"/>
                <a:gd name="connsiteY8" fmla="*/ 0 h 2113985"/>
                <a:gd name="connsiteX9" fmla="*/ 5269697 w 5622035"/>
                <a:gd name="connsiteY9" fmla="*/ 0 h 2113985"/>
                <a:gd name="connsiteX10" fmla="*/ 5622035 w 5622035"/>
                <a:gd name="connsiteY10" fmla="*/ 352338 h 2113985"/>
                <a:gd name="connsiteX11" fmla="*/ 5622035 w 5622035"/>
                <a:gd name="connsiteY11" fmla="*/ 808015 h 2113985"/>
                <a:gd name="connsiteX12" fmla="*/ 5622035 w 5622035"/>
                <a:gd name="connsiteY12" fmla="*/ 1263691 h 2113985"/>
                <a:gd name="connsiteX13" fmla="*/ 5622035 w 5622035"/>
                <a:gd name="connsiteY13" fmla="*/ 1761647 h 2113985"/>
                <a:gd name="connsiteX14" fmla="*/ 5269697 w 5622035"/>
                <a:gd name="connsiteY14" fmla="*/ 2113985 h 2113985"/>
                <a:gd name="connsiteX15" fmla="*/ 4802548 w 5622035"/>
                <a:gd name="connsiteY15" fmla="*/ 2113985 h 2113985"/>
                <a:gd name="connsiteX16" fmla="*/ 4138704 w 5622035"/>
                <a:gd name="connsiteY16" fmla="*/ 2113985 h 2113985"/>
                <a:gd name="connsiteX17" fmla="*/ 3622382 w 5622035"/>
                <a:gd name="connsiteY17" fmla="*/ 2113985 h 2113985"/>
                <a:gd name="connsiteX18" fmla="*/ 3007712 w 5622035"/>
                <a:gd name="connsiteY18" fmla="*/ 2113985 h 2113985"/>
                <a:gd name="connsiteX19" fmla="*/ 2343868 w 5622035"/>
                <a:gd name="connsiteY19" fmla="*/ 2113985 h 2113985"/>
                <a:gd name="connsiteX20" fmla="*/ 1680025 w 5622035"/>
                <a:gd name="connsiteY20" fmla="*/ 2113985 h 2113985"/>
                <a:gd name="connsiteX21" fmla="*/ 1114529 w 5622035"/>
                <a:gd name="connsiteY21" fmla="*/ 2113985 h 2113985"/>
                <a:gd name="connsiteX22" fmla="*/ 352338 w 5622035"/>
                <a:gd name="connsiteY22" fmla="*/ 2113985 h 2113985"/>
                <a:gd name="connsiteX23" fmla="*/ 0 w 5622035"/>
                <a:gd name="connsiteY23" fmla="*/ 1761647 h 2113985"/>
                <a:gd name="connsiteX24" fmla="*/ 0 w 5622035"/>
                <a:gd name="connsiteY24" fmla="*/ 1305970 h 2113985"/>
                <a:gd name="connsiteX25" fmla="*/ 0 w 5622035"/>
                <a:gd name="connsiteY25" fmla="*/ 836201 h 2113985"/>
                <a:gd name="connsiteX26" fmla="*/ 0 w 5622035"/>
                <a:gd name="connsiteY26" fmla="*/ 352338 h 2113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622035" h="2113985" fill="none" extrusionOk="0">
                  <a:moveTo>
                    <a:pt x="0" y="352338"/>
                  </a:moveTo>
                  <a:cubicBezTo>
                    <a:pt x="25237" y="158739"/>
                    <a:pt x="181457" y="-28327"/>
                    <a:pt x="352338" y="0"/>
                  </a:cubicBezTo>
                  <a:cubicBezTo>
                    <a:pt x="621416" y="-27474"/>
                    <a:pt x="782277" y="-23095"/>
                    <a:pt x="967008" y="0"/>
                  </a:cubicBezTo>
                  <a:cubicBezTo>
                    <a:pt x="1151739" y="23095"/>
                    <a:pt x="1378584" y="-9340"/>
                    <a:pt x="1532504" y="0"/>
                  </a:cubicBezTo>
                  <a:cubicBezTo>
                    <a:pt x="1686424" y="9340"/>
                    <a:pt x="1929646" y="17184"/>
                    <a:pt x="2048827" y="0"/>
                  </a:cubicBezTo>
                  <a:cubicBezTo>
                    <a:pt x="2168008" y="-17184"/>
                    <a:pt x="2304047" y="-13780"/>
                    <a:pt x="2515976" y="0"/>
                  </a:cubicBezTo>
                  <a:cubicBezTo>
                    <a:pt x="2727905" y="13780"/>
                    <a:pt x="2749902" y="13430"/>
                    <a:pt x="2983125" y="0"/>
                  </a:cubicBezTo>
                  <a:cubicBezTo>
                    <a:pt x="3216348" y="-13430"/>
                    <a:pt x="3364768" y="7119"/>
                    <a:pt x="3696142" y="0"/>
                  </a:cubicBezTo>
                  <a:cubicBezTo>
                    <a:pt x="4027516" y="-7119"/>
                    <a:pt x="4161705" y="18875"/>
                    <a:pt x="4359986" y="0"/>
                  </a:cubicBezTo>
                  <a:cubicBezTo>
                    <a:pt x="4558267" y="-18875"/>
                    <a:pt x="5020066" y="44746"/>
                    <a:pt x="5269697" y="0"/>
                  </a:cubicBezTo>
                  <a:cubicBezTo>
                    <a:pt x="5471280" y="-11358"/>
                    <a:pt x="5628887" y="130515"/>
                    <a:pt x="5622035" y="352338"/>
                  </a:cubicBezTo>
                  <a:cubicBezTo>
                    <a:pt x="5637329" y="458666"/>
                    <a:pt x="5640282" y="669591"/>
                    <a:pt x="5622035" y="808015"/>
                  </a:cubicBezTo>
                  <a:cubicBezTo>
                    <a:pt x="5603788" y="946439"/>
                    <a:pt x="5611655" y="1168615"/>
                    <a:pt x="5622035" y="1263691"/>
                  </a:cubicBezTo>
                  <a:cubicBezTo>
                    <a:pt x="5632415" y="1358767"/>
                    <a:pt x="5597739" y="1596828"/>
                    <a:pt x="5622035" y="1761647"/>
                  </a:cubicBezTo>
                  <a:cubicBezTo>
                    <a:pt x="5638419" y="1965160"/>
                    <a:pt x="5470817" y="2092916"/>
                    <a:pt x="5269697" y="2113985"/>
                  </a:cubicBezTo>
                  <a:cubicBezTo>
                    <a:pt x="5040897" y="2108303"/>
                    <a:pt x="4948801" y="2129058"/>
                    <a:pt x="4802548" y="2113985"/>
                  </a:cubicBezTo>
                  <a:cubicBezTo>
                    <a:pt x="4656295" y="2098912"/>
                    <a:pt x="4396962" y="2128435"/>
                    <a:pt x="4138704" y="2113985"/>
                  </a:cubicBezTo>
                  <a:cubicBezTo>
                    <a:pt x="3880446" y="2099535"/>
                    <a:pt x="3804191" y="2099045"/>
                    <a:pt x="3622382" y="2113985"/>
                  </a:cubicBezTo>
                  <a:cubicBezTo>
                    <a:pt x="3440573" y="2128925"/>
                    <a:pt x="3194654" y="2128327"/>
                    <a:pt x="3007712" y="2113985"/>
                  </a:cubicBezTo>
                  <a:cubicBezTo>
                    <a:pt x="2820770" y="2099644"/>
                    <a:pt x="2594406" y="2135472"/>
                    <a:pt x="2343868" y="2113985"/>
                  </a:cubicBezTo>
                  <a:cubicBezTo>
                    <a:pt x="2093330" y="2092498"/>
                    <a:pt x="1982816" y="2104744"/>
                    <a:pt x="1680025" y="2113985"/>
                  </a:cubicBezTo>
                  <a:cubicBezTo>
                    <a:pt x="1377234" y="2123226"/>
                    <a:pt x="1311010" y="2097441"/>
                    <a:pt x="1114529" y="2113985"/>
                  </a:cubicBezTo>
                  <a:cubicBezTo>
                    <a:pt x="918048" y="2130529"/>
                    <a:pt x="532537" y="2122998"/>
                    <a:pt x="352338" y="2113985"/>
                  </a:cubicBezTo>
                  <a:cubicBezTo>
                    <a:pt x="133816" y="2141990"/>
                    <a:pt x="-20626" y="1977663"/>
                    <a:pt x="0" y="1761647"/>
                  </a:cubicBezTo>
                  <a:cubicBezTo>
                    <a:pt x="18121" y="1627895"/>
                    <a:pt x="-16790" y="1428933"/>
                    <a:pt x="0" y="1305970"/>
                  </a:cubicBezTo>
                  <a:cubicBezTo>
                    <a:pt x="16790" y="1183007"/>
                    <a:pt x="3908" y="1050904"/>
                    <a:pt x="0" y="836201"/>
                  </a:cubicBezTo>
                  <a:cubicBezTo>
                    <a:pt x="-3908" y="621498"/>
                    <a:pt x="-13654" y="550859"/>
                    <a:pt x="0" y="352338"/>
                  </a:cubicBezTo>
                  <a:close/>
                </a:path>
                <a:path w="5622035" h="2113985" stroke="0" extrusionOk="0">
                  <a:moveTo>
                    <a:pt x="0" y="352338"/>
                  </a:moveTo>
                  <a:cubicBezTo>
                    <a:pt x="-39442" y="144462"/>
                    <a:pt x="118710" y="-25295"/>
                    <a:pt x="352338" y="0"/>
                  </a:cubicBezTo>
                  <a:cubicBezTo>
                    <a:pt x="602835" y="10769"/>
                    <a:pt x="807504" y="24162"/>
                    <a:pt x="1016181" y="0"/>
                  </a:cubicBezTo>
                  <a:cubicBezTo>
                    <a:pt x="1224858" y="-24162"/>
                    <a:pt x="1352397" y="-18766"/>
                    <a:pt x="1581678" y="0"/>
                  </a:cubicBezTo>
                  <a:cubicBezTo>
                    <a:pt x="1810959" y="18766"/>
                    <a:pt x="1879808" y="22566"/>
                    <a:pt x="2147174" y="0"/>
                  </a:cubicBezTo>
                  <a:cubicBezTo>
                    <a:pt x="2414540" y="-22566"/>
                    <a:pt x="2413713" y="8604"/>
                    <a:pt x="2663497" y="0"/>
                  </a:cubicBezTo>
                  <a:cubicBezTo>
                    <a:pt x="2913281" y="-8604"/>
                    <a:pt x="3010272" y="22042"/>
                    <a:pt x="3228993" y="0"/>
                  </a:cubicBezTo>
                  <a:cubicBezTo>
                    <a:pt x="3447714" y="-22042"/>
                    <a:pt x="3524573" y="9875"/>
                    <a:pt x="3696142" y="0"/>
                  </a:cubicBezTo>
                  <a:cubicBezTo>
                    <a:pt x="3867711" y="-9875"/>
                    <a:pt x="4053116" y="-27986"/>
                    <a:pt x="4310812" y="0"/>
                  </a:cubicBezTo>
                  <a:cubicBezTo>
                    <a:pt x="4568508" y="27986"/>
                    <a:pt x="5028448" y="-44634"/>
                    <a:pt x="5269697" y="0"/>
                  </a:cubicBezTo>
                  <a:cubicBezTo>
                    <a:pt x="5500438" y="-31827"/>
                    <a:pt x="5599433" y="169025"/>
                    <a:pt x="5622035" y="352338"/>
                  </a:cubicBezTo>
                  <a:cubicBezTo>
                    <a:pt x="5602311" y="562088"/>
                    <a:pt x="5625422" y="569172"/>
                    <a:pt x="5622035" y="779828"/>
                  </a:cubicBezTo>
                  <a:cubicBezTo>
                    <a:pt x="5618649" y="990484"/>
                    <a:pt x="5638655" y="1065775"/>
                    <a:pt x="5622035" y="1221412"/>
                  </a:cubicBezTo>
                  <a:cubicBezTo>
                    <a:pt x="5605415" y="1377049"/>
                    <a:pt x="5640346" y="1537027"/>
                    <a:pt x="5622035" y="1761647"/>
                  </a:cubicBezTo>
                  <a:cubicBezTo>
                    <a:pt x="5642021" y="1968444"/>
                    <a:pt x="5459564" y="2078975"/>
                    <a:pt x="5269697" y="2113985"/>
                  </a:cubicBezTo>
                  <a:cubicBezTo>
                    <a:pt x="5069277" y="2090078"/>
                    <a:pt x="4924613" y="2086735"/>
                    <a:pt x="4655027" y="2113985"/>
                  </a:cubicBezTo>
                  <a:cubicBezTo>
                    <a:pt x="4385441" y="2141236"/>
                    <a:pt x="4324341" y="2108564"/>
                    <a:pt x="4089531" y="2113985"/>
                  </a:cubicBezTo>
                  <a:cubicBezTo>
                    <a:pt x="3854721" y="2119406"/>
                    <a:pt x="3818940" y="2101430"/>
                    <a:pt x="3622382" y="2113985"/>
                  </a:cubicBezTo>
                  <a:cubicBezTo>
                    <a:pt x="3425824" y="2126540"/>
                    <a:pt x="3295988" y="2142452"/>
                    <a:pt x="3007712" y="2113985"/>
                  </a:cubicBezTo>
                  <a:cubicBezTo>
                    <a:pt x="2719436" y="2085519"/>
                    <a:pt x="2756155" y="2108325"/>
                    <a:pt x="2540563" y="2113985"/>
                  </a:cubicBezTo>
                  <a:cubicBezTo>
                    <a:pt x="2324971" y="2119645"/>
                    <a:pt x="2283670" y="2128565"/>
                    <a:pt x="2073414" y="2113985"/>
                  </a:cubicBezTo>
                  <a:cubicBezTo>
                    <a:pt x="1863158" y="2099405"/>
                    <a:pt x="1659144" y="2141734"/>
                    <a:pt x="1360397" y="2113985"/>
                  </a:cubicBezTo>
                  <a:cubicBezTo>
                    <a:pt x="1061650" y="2086236"/>
                    <a:pt x="801694" y="2069340"/>
                    <a:pt x="352338" y="2113985"/>
                  </a:cubicBezTo>
                  <a:cubicBezTo>
                    <a:pt x="156761" y="2099599"/>
                    <a:pt x="-5151" y="1957217"/>
                    <a:pt x="0" y="1761647"/>
                  </a:cubicBezTo>
                  <a:cubicBezTo>
                    <a:pt x="13752" y="1566453"/>
                    <a:pt x="-4144" y="1523538"/>
                    <a:pt x="0" y="1320064"/>
                  </a:cubicBezTo>
                  <a:cubicBezTo>
                    <a:pt x="4144" y="1116590"/>
                    <a:pt x="-7902" y="1096126"/>
                    <a:pt x="0" y="892573"/>
                  </a:cubicBezTo>
                  <a:cubicBezTo>
                    <a:pt x="7902" y="689020"/>
                    <a:pt x="-4918" y="599698"/>
                    <a:pt x="0" y="352338"/>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dirty="0">
                  <a:solidFill>
                    <a:srgbClr val="009999"/>
                  </a:solidFill>
                  <a:latin typeface="Arial" panose="020B0604020202020204" pitchFamily="34" charset="0"/>
                  <a:cs typeface="Arial" panose="020B0604020202020204" pitchFamily="34" charset="0"/>
                </a:rPr>
                <a:t>En tant que doctorant ou doctorante</a:t>
              </a:r>
              <a:endParaRPr lang="fr-FR" sz="800" b="1" dirty="0">
                <a:solidFill>
                  <a:schemeClr val="tx1"/>
                </a:solidFill>
                <a:latin typeface="Arial" panose="020B0604020202020204" pitchFamily="34" charset="0"/>
                <a:cs typeface="Arial" panose="020B0604020202020204" pitchFamily="34" charset="0"/>
              </a:endParaRPr>
            </a:p>
            <a:p>
              <a:pPr marL="228600" indent="-228600" algn="just">
                <a:lnSpc>
                  <a:spcPct val="150000"/>
                </a:lnSpc>
                <a:buFont typeface="+mj-lt"/>
                <a:buAutoNum type="arabicPeriod"/>
              </a:pPr>
              <a:r>
                <a:rPr lang="fr-FR" sz="1100" b="1" dirty="0">
                  <a:solidFill>
                    <a:schemeClr val="tx1"/>
                  </a:solidFill>
                  <a:latin typeface="Arial" panose="020B0604020202020204" pitchFamily="34" charset="0"/>
                  <a:cs typeface="Arial" panose="020B0604020202020204" pitchFamily="34" charset="0"/>
                </a:rPr>
                <a:t>Je prépare mon dossier sur</a:t>
              </a:r>
              <a:r>
                <a:rPr lang="fr-FR" sz="1100" dirty="0">
                  <a:latin typeface="Arial" panose="020B0604020202020204" pitchFamily="34" charset="0"/>
                  <a:cs typeface="Arial" panose="020B0604020202020204" pitchFamily="34" charset="0"/>
                </a:rPr>
                <a:t> </a:t>
              </a:r>
              <a:r>
                <a:rPr lang="fr-FR" sz="1100" dirty="0">
                  <a:latin typeface="Arial" panose="020B0604020202020204" pitchFamily="34" charset="0"/>
                  <a:cs typeface="Arial" panose="020B0604020202020204" pitchFamily="34" charset="0"/>
                  <a:hlinkClick r:id="rId4"/>
                </a:rPr>
                <a:t>ADUM</a:t>
              </a:r>
              <a:r>
                <a:rPr lang="fr-FR" sz="1100" dirty="0">
                  <a:latin typeface="Arial" panose="020B0604020202020204" pitchFamily="34" charset="0"/>
                  <a:cs typeface="Arial" panose="020B0604020202020204" pitchFamily="34" charset="0"/>
                </a:rPr>
                <a:t> </a:t>
              </a:r>
              <a:r>
                <a:rPr lang="fr-FR" sz="1100" b="1" dirty="0">
                  <a:solidFill>
                    <a:schemeClr val="tx1"/>
                  </a:solidFill>
                  <a:latin typeface="Arial" panose="020B0604020202020204" pitchFamily="34" charset="0"/>
                  <a:cs typeface="Arial" panose="020B0604020202020204" pitchFamily="34" charset="0"/>
                </a:rPr>
                <a:t>:</a:t>
              </a:r>
            </a:p>
            <a:p>
              <a:pPr marL="446088" indent="-171450" algn="just">
                <a:spcAft>
                  <a:spcPts val="600"/>
                </a:spcAft>
                <a:buFont typeface="Wingdings" panose="05000000000000000000" pitchFamily="2" charset="2"/>
                <a:buChar char="F"/>
              </a:pPr>
              <a:r>
                <a:rPr lang="fr-FR" sz="1100" dirty="0">
                  <a:solidFill>
                    <a:schemeClr val="tx1"/>
                  </a:solidFill>
                  <a:latin typeface="Arial" panose="020B0604020202020204" pitchFamily="34" charset="0"/>
                  <a:cs typeface="Arial" panose="020B0604020202020204" pitchFamily="34" charset="0"/>
                </a:rPr>
                <a:t>Déclaration de la composition de mon CSI (1</a:t>
              </a:r>
              <a:r>
                <a:rPr lang="fr-FR" sz="1100" baseline="30000" dirty="0">
                  <a:solidFill>
                    <a:schemeClr val="tx1"/>
                  </a:solidFill>
                  <a:latin typeface="Arial" panose="020B0604020202020204" pitchFamily="34" charset="0"/>
                  <a:cs typeface="Arial" panose="020B0604020202020204" pitchFamily="34" charset="0"/>
                </a:rPr>
                <a:t>ère</a:t>
              </a:r>
              <a:r>
                <a:rPr lang="fr-FR" sz="1100" dirty="0">
                  <a:solidFill>
                    <a:schemeClr val="tx1"/>
                  </a:solidFill>
                  <a:latin typeface="Arial" panose="020B0604020202020204" pitchFamily="34" charset="0"/>
                  <a:cs typeface="Arial" panose="020B0604020202020204" pitchFamily="34" charset="0"/>
                </a:rPr>
                <a:t> année), au moins 2 mois avant la date de réunion du CSI.</a:t>
              </a:r>
            </a:p>
            <a:p>
              <a:pPr marL="446088" indent="-171450" algn="just">
                <a:buFont typeface="Wingdings" panose="05000000000000000000" pitchFamily="2" charset="2"/>
                <a:buChar char="F"/>
              </a:pPr>
              <a:r>
                <a:rPr lang="fr-FR" sz="1100" dirty="0">
                  <a:solidFill>
                    <a:schemeClr val="tx1"/>
                  </a:solidFill>
                  <a:latin typeface="Arial" panose="020B0604020202020204" pitchFamily="34" charset="0"/>
                  <a:cs typeface="Arial" panose="020B0604020202020204" pitchFamily="34" charset="0"/>
                </a:rPr>
                <a:t>Dépôt sur ADUM de la déclaration de composition du CSI et des engagements signés par les membres des CSI</a:t>
              </a:r>
            </a:p>
            <a:p>
              <a:pPr marL="446088" indent="-171450" algn="just">
                <a:lnSpc>
                  <a:spcPct val="150000"/>
                </a:lnSpc>
                <a:buFont typeface="Wingdings" panose="05000000000000000000" pitchFamily="2" charset="2"/>
                <a:buChar char="F"/>
              </a:pPr>
              <a:r>
                <a:rPr lang="fr-FR" sz="1100" dirty="0">
                  <a:solidFill>
                    <a:schemeClr val="tx1"/>
                  </a:solidFill>
                  <a:latin typeface="Arial" panose="020B0604020202020204" pitchFamily="34" charset="0"/>
                  <a:cs typeface="Arial" panose="020B0604020202020204" pitchFamily="34" charset="0"/>
                </a:rPr>
                <a:t>Envoi de mon « Rapport d’avancement » aux membres du CSI, 15 jours avant.</a:t>
              </a:r>
              <a:endParaRPr lang="fr-FR" sz="700" dirty="0">
                <a:solidFill>
                  <a:schemeClr val="tx1"/>
                </a:solidFill>
                <a:latin typeface="Arial" panose="020B0604020202020204" pitchFamily="34" charset="0"/>
                <a:cs typeface="Arial" panose="020B0604020202020204" pitchFamily="34" charset="0"/>
                <a:sym typeface="Wingdings" panose="05000000000000000000" pitchFamily="2" charset="2"/>
              </a:endParaRPr>
            </a:p>
            <a:p>
              <a:pPr marL="228600" indent="-228600" algn="just">
                <a:lnSpc>
                  <a:spcPct val="150000"/>
                </a:lnSpc>
                <a:spcAft>
                  <a:spcPts val="600"/>
                </a:spcAft>
                <a:buFont typeface="+mj-lt"/>
                <a:buAutoNum type="arabicPeriod" startAt="2"/>
              </a:pPr>
              <a:r>
                <a:rPr lang="fr-FR" sz="1100" b="1" dirty="0">
                  <a:solidFill>
                    <a:schemeClr val="tx1"/>
                  </a:solidFill>
                  <a:latin typeface="Arial" panose="020B0604020202020204" pitchFamily="34" charset="0"/>
                  <a:cs typeface="Arial" panose="020B0604020202020204" pitchFamily="34" charset="0"/>
                  <a:sym typeface="Wingdings" panose="05000000000000000000" pitchFamily="2" charset="2"/>
                </a:rPr>
                <a:t>Je me charge de la logistique nécessaire à la réunion de mon CSI.</a:t>
              </a:r>
            </a:p>
            <a:p>
              <a:pPr marL="228600" indent="-228600" algn="just">
                <a:spcAft>
                  <a:spcPts val="600"/>
                </a:spcAft>
                <a:buFont typeface="+mj-lt"/>
                <a:buAutoNum type="arabicPeriod" startAt="2"/>
              </a:pPr>
              <a:r>
                <a:rPr lang="fr-FR" sz="1100" b="1" dirty="0">
                  <a:solidFill>
                    <a:schemeClr val="tx1"/>
                  </a:solidFill>
                  <a:latin typeface="Arial" panose="020B0604020202020204" pitchFamily="34" charset="0"/>
                  <a:cs typeface="Arial" panose="020B0604020202020204" pitchFamily="34" charset="0"/>
                  <a:sym typeface="Wingdings" panose="05000000000000000000" pitchFamily="2" charset="2"/>
                </a:rPr>
                <a:t>Je fais une présentation de l’avancée de mes travaux, </a:t>
              </a:r>
              <a:r>
                <a:rPr lang="fr-FR" sz="1100" dirty="0">
                  <a:solidFill>
                    <a:schemeClr val="tx1"/>
                  </a:solidFill>
                  <a:latin typeface="Arial" panose="020B0604020202020204" pitchFamily="34" charset="0"/>
                  <a:cs typeface="Arial" panose="020B0604020202020204" pitchFamily="34" charset="0"/>
                  <a:sym typeface="Wingdings" panose="05000000000000000000" pitchFamily="2" charset="2"/>
                </a:rPr>
                <a:t>en présence ou non de mon encadrant-e</a:t>
              </a:r>
            </a:p>
            <a:p>
              <a:pPr marL="228600" indent="-228600" algn="just">
                <a:spcAft>
                  <a:spcPts val="600"/>
                </a:spcAft>
                <a:buFont typeface="+mj-lt"/>
                <a:buAutoNum type="arabicPeriod" startAt="2"/>
              </a:pPr>
              <a:r>
                <a:rPr lang="fr-FR" sz="1100" b="1" dirty="0">
                  <a:solidFill>
                    <a:schemeClr val="tx1"/>
                  </a:solidFill>
                  <a:latin typeface="Arial" panose="020B0604020202020204" pitchFamily="34" charset="0"/>
                  <a:cs typeface="Arial" panose="020B0604020202020204" pitchFamily="34" charset="0"/>
                  <a:sym typeface="Wingdings" panose="05000000000000000000" pitchFamily="2" charset="2"/>
                </a:rPr>
                <a:t>Je m’entretiens </a:t>
              </a:r>
              <a:r>
                <a:rPr lang="fr-FR" sz="1100" b="1" dirty="0" err="1">
                  <a:solidFill>
                    <a:schemeClr val="tx1"/>
                  </a:solidFill>
                  <a:latin typeface="Arial" panose="020B0604020202020204" pitchFamily="34" charset="0"/>
                  <a:cs typeface="Arial" panose="020B0604020202020204" pitchFamily="34" charset="0"/>
                  <a:sym typeface="Wingdings" panose="05000000000000000000" pitchFamily="2" charset="2"/>
                </a:rPr>
                <a:t>seul-e</a:t>
              </a:r>
              <a:r>
                <a:rPr lang="fr-FR" sz="1100" b="1"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FR" sz="1100" dirty="0">
                  <a:solidFill>
                    <a:schemeClr val="tx1"/>
                  </a:solidFill>
                  <a:latin typeface="Arial" panose="020B0604020202020204" pitchFamily="34" charset="0"/>
                  <a:cs typeface="Arial" panose="020B0604020202020204" pitchFamily="34" charset="0"/>
                  <a:sym typeface="Wingdings" panose="05000000000000000000" pitchFamily="2" charset="2"/>
                </a:rPr>
                <a:t>avec les membres du CSI, avant mes encadrant-e-s.</a:t>
              </a:r>
            </a:p>
            <a:p>
              <a:pPr marL="228600" indent="-228600" algn="just">
                <a:buFont typeface="+mj-lt"/>
                <a:buAutoNum type="arabicPeriod" startAt="2"/>
              </a:pPr>
              <a:r>
                <a:rPr lang="fr-FR" sz="1100" b="1" dirty="0">
                  <a:solidFill>
                    <a:schemeClr val="tx1"/>
                  </a:solidFill>
                  <a:latin typeface="Arial" panose="020B0604020202020204" pitchFamily="34" charset="0"/>
                  <a:cs typeface="Arial" panose="020B0604020202020204" pitchFamily="34" charset="0"/>
                  <a:sym typeface="Wingdings" panose="05000000000000000000" pitchFamily="2" charset="2"/>
                </a:rPr>
                <a:t>Je consulte le compte-rendu de CSI sur </a:t>
              </a:r>
              <a:r>
                <a:rPr lang="fr-FR" sz="1100" dirty="0">
                  <a:solidFill>
                    <a:schemeClr val="tx1"/>
                  </a:solidFill>
                  <a:latin typeface="Arial" panose="020B0604020202020204" pitchFamily="34" charset="0"/>
                  <a:cs typeface="Arial" panose="020B0604020202020204" pitchFamily="34" charset="0"/>
                  <a:sym typeface="Wingdings" panose="05000000000000000000" pitchFamily="2" charset="2"/>
                  <a:hlinkClick r:id="rId6"/>
                </a:rPr>
                <a:t>ADUM</a:t>
              </a:r>
              <a:r>
                <a:rPr lang="fr-FR" sz="1100" dirty="0">
                  <a:solidFill>
                    <a:schemeClr val="tx1"/>
                  </a:solidFill>
                  <a:latin typeface="Arial" panose="020B0604020202020204" pitchFamily="34" charset="0"/>
                  <a:cs typeface="Arial" panose="020B0604020202020204" pitchFamily="34" charset="0"/>
                  <a:sym typeface="Wingdings" panose="05000000000000000000" pitchFamily="2" charset="2"/>
                </a:rPr>
                <a:t>.</a:t>
              </a:r>
            </a:p>
          </p:txBody>
        </p:sp>
        <p:grpSp>
          <p:nvGrpSpPr>
            <p:cNvPr id="39" name="Groupe 38">
              <a:extLst>
                <a:ext uri="{FF2B5EF4-FFF2-40B4-BE49-F238E27FC236}">
                  <a16:creationId xmlns:a16="http://schemas.microsoft.com/office/drawing/2014/main" id="{5405184B-C45A-4BF7-B0AD-8235A5AE2871}"/>
                </a:ext>
              </a:extLst>
            </p:cNvPr>
            <p:cNvGrpSpPr/>
            <p:nvPr/>
          </p:nvGrpSpPr>
          <p:grpSpPr>
            <a:xfrm>
              <a:off x="578103" y="1678571"/>
              <a:ext cx="639879" cy="618811"/>
              <a:chOff x="533662" y="2494789"/>
              <a:chExt cx="639879" cy="618811"/>
            </a:xfrm>
          </p:grpSpPr>
          <p:sp>
            <p:nvSpPr>
              <p:cNvPr id="40" name="Forme libre : forme 39">
                <a:extLst>
                  <a:ext uri="{FF2B5EF4-FFF2-40B4-BE49-F238E27FC236}">
                    <a16:creationId xmlns:a16="http://schemas.microsoft.com/office/drawing/2014/main" id="{BA023637-19FC-4CBF-8BD2-F67D107A1A5E}"/>
                  </a:ext>
                </a:extLst>
              </p:cNvPr>
              <p:cNvSpPr/>
              <p:nvPr/>
            </p:nvSpPr>
            <p:spPr>
              <a:xfrm>
                <a:off x="567439" y="2566720"/>
                <a:ext cx="502541" cy="474536"/>
              </a:xfrm>
              <a:custGeom>
                <a:avLst/>
                <a:gdLst>
                  <a:gd name="connsiteX0" fmla="*/ 71438 w 678352"/>
                  <a:gd name="connsiteY0" fmla="*/ 75877 h 612835"/>
                  <a:gd name="connsiteX1" fmla="*/ 10478 w 678352"/>
                  <a:gd name="connsiteY1" fmla="*/ 441637 h 612835"/>
                  <a:gd name="connsiteX2" fmla="*/ 242126 w 678352"/>
                  <a:gd name="connsiteY2" fmla="*/ 612325 h 612835"/>
                  <a:gd name="connsiteX3" fmla="*/ 607886 w 678352"/>
                  <a:gd name="connsiteY3" fmla="*/ 478213 h 612835"/>
                  <a:gd name="connsiteX4" fmla="*/ 656654 w 678352"/>
                  <a:gd name="connsiteY4" fmla="*/ 63685 h 612835"/>
                  <a:gd name="connsiteX5" fmla="*/ 351854 w 678352"/>
                  <a:gd name="connsiteY5" fmla="*/ 2725 h 612835"/>
                  <a:gd name="connsiteX6" fmla="*/ 71438 w 678352"/>
                  <a:gd name="connsiteY6" fmla="*/ 75877 h 61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352" h="612835">
                    <a:moveTo>
                      <a:pt x="71438" y="75877"/>
                    </a:moveTo>
                    <a:cubicBezTo>
                      <a:pt x="14542" y="149029"/>
                      <a:pt x="-17970" y="352229"/>
                      <a:pt x="10478" y="441637"/>
                    </a:cubicBezTo>
                    <a:cubicBezTo>
                      <a:pt x="38926" y="531045"/>
                      <a:pt x="142558" y="606229"/>
                      <a:pt x="242126" y="612325"/>
                    </a:cubicBezTo>
                    <a:cubicBezTo>
                      <a:pt x="341694" y="618421"/>
                      <a:pt x="538798" y="569653"/>
                      <a:pt x="607886" y="478213"/>
                    </a:cubicBezTo>
                    <a:cubicBezTo>
                      <a:pt x="676974" y="386773"/>
                      <a:pt x="699326" y="142933"/>
                      <a:pt x="656654" y="63685"/>
                    </a:cubicBezTo>
                    <a:cubicBezTo>
                      <a:pt x="613982" y="-15563"/>
                      <a:pt x="453454" y="693"/>
                      <a:pt x="351854" y="2725"/>
                    </a:cubicBezTo>
                    <a:cubicBezTo>
                      <a:pt x="250254" y="4757"/>
                      <a:pt x="128334" y="2725"/>
                      <a:pt x="71438" y="75877"/>
                    </a:cubicBezTo>
                    <a:close/>
                  </a:path>
                </a:pathLst>
              </a:custGeom>
              <a:solidFill>
                <a:srgbClr val="D7F3F2"/>
              </a:solidFill>
              <a:ln>
                <a:solidFill>
                  <a:srgbClr val="D7F3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rgbClr val="B00000"/>
                  </a:solidFill>
                  <a:latin typeface="Arial" panose="020B0604020202020204" pitchFamily="34" charset="0"/>
                  <a:cs typeface="Arial" panose="020B0604020202020204" pitchFamily="34" charset="0"/>
                </a:endParaRPr>
              </a:p>
            </p:txBody>
          </p:sp>
          <p:sp>
            <p:nvSpPr>
              <p:cNvPr id="42" name="ZoneTexte 41">
                <a:extLst>
                  <a:ext uri="{FF2B5EF4-FFF2-40B4-BE49-F238E27FC236}">
                    <a16:creationId xmlns:a16="http://schemas.microsoft.com/office/drawing/2014/main" id="{1FF97331-6447-4998-9EA4-EF377BD652CD}"/>
                  </a:ext>
                </a:extLst>
              </p:cNvPr>
              <p:cNvSpPr txBox="1"/>
              <p:nvPr/>
            </p:nvSpPr>
            <p:spPr>
              <a:xfrm>
                <a:off x="533662" y="2494789"/>
                <a:ext cx="639879" cy="618811"/>
              </a:xfrm>
              <a:prstGeom prst="rect">
                <a:avLst/>
              </a:prstGeom>
              <a:noFill/>
              <a:ln>
                <a:noFill/>
              </a:ln>
            </p:spPr>
            <p:txBody>
              <a:bodyPr wrap="square" rtlCol="0">
                <a:spAutoFit/>
              </a:bodyPr>
              <a:lstStyle/>
              <a:p>
                <a:r>
                  <a:rPr lang="fr-FR" sz="4000" b="1" dirty="0">
                    <a:solidFill>
                      <a:srgbClr val="32A49F"/>
                    </a:solidFill>
                    <a:latin typeface="Arial" panose="020B0604020202020204" pitchFamily="34" charset="0"/>
                    <a:cs typeface="Arial" panose="020B0604020202020204" pitchFamily="34" charset="0"/>
                  </a:rPr>
                  <a:t>1.</a:t>
                </a:r>
              </a:p>
            </p:txBody>
          </p:sp>
        </p:grpSp>
        <p:pic>
          <p:nvPicPr>
            <p:cNvPr id="78" name="Image 77">
              <a:extLst>
                <a:ext uri="{FF2B5EF4-FFF2-40B4-BE49-F238E27FC236}">
                  <a16:creationId xmlns:a16="http://schemas.microsoft.com/office/drawing/2014/main" id="{01F6F0F5-11EE-4903-87E4-CC485B6069F5}"/>
                </a:ext>
              </a:extLst>
            </p:cNvPr>
            <p:cNvPicPr>
              <a:picLocks noChangeAspect="1"/>
            </p:cNvPicPr>
            <p:nvPr/>
          </p:nvPicPr>
          <p:blipFill>
            <a:blip r:embed="rId7"/>
            <a:stretch>
              <a:fillRect/>
            </a:stretch>
          </p:blipFill>
          <p:spPr>
            <a:xfrm>
              <a:off x="6077025" y="1023287"/>
              <a:ext cx="390368" cy="390368"/>
            </a:xfrm>
            <a:prstGeom prst="rect">
              <a:avLst/>
            </a:prstGeom>
          </p:spPr>
        </p:pic>
      </p:grpSp>
      <p:grpSp>
        <p:nvGrpSpPr>
          <p:cNvPr id="10" name="Groupe 9">
            <a:extLst>
              <a:ext uri="{FF2B5EF4-FFF2-40B4-BE49-F238E27FC236}">
                <a16:creationId xmlns:a16="http://schemas.microsoft.com/office/drawing/2014/main" id="{21C15FEC-4234-4958-8284-D6E2E47BA441}"/>
              </a:ext>
            </a:extLst>
          </p:cNvPr>
          <p:cNvGrpSpPr/>
          <p:nvPr/>
        </p:nvGrpSpPr>
        <p:grpSpPr>
          <a:xfrm>
            <a:off x="55003" y="3403446"/>
            <a:ext cx="6392206" cy="1558856"/>
            <a:chOff x="598880" y="3240252"/>
            <a:chExt cx="5746667" cy="1182139"/>
          </a:xfrm>
        </p:grpSpPr>
        <p:sp>
          <p:nvSpPr>
            <p:cNvPr id="67" name="Rectangle : coins arrondis 66">
              <a:extLst>
                <a:ext uri="{FF2B5EF4-FFF2-40B4-BE49-F238E27FC236}">
                  <a16:creationId xmlns:a16="http://schemas.microsoft.com/office/drawing/2014/main" id="{6150C1E0-DEF8-4FCC-893B-4BEB8391CDDE}"/>
                </a:ext>
              </a:extLst>
            </p:cNvPr>
            <p:cNvSpPr/>
            <p:nvPr/>
          </p:nvSpPr>
          <p:spPr>
            <a:xfrm>
              <a:off x="1046821" y="3356560"/>
              <a:ext cx="5270439" cy="1065831"/>
            </a:xfrm>
            <a:custGeom>
              <a:avLst/>
              <a:gdLst>
                <a:gd name="connsiteX0" fmla="*/ 0 w 5270439"/>
                <a:gd name="connsiteY0" fmla="*/ 177642 h 1065831"/>
                <a:gd name="connsiteX1" fmla="*/ 177642 w 5270439"/>
                <a:gd name="connsiteY1" fmla="*/ 0 h 1065831"/>
                <a:gd name="connsiteX2" fmla="*/ 742885 w 5270439"/>
                <a:gd name="connsiteY2" fmla="*/ 0 h 1065831"/>
                <a:gd name="connsiteX3" fmla="*/ 1455582 w 5270439"/>
                <a:gd name="connsiteY3" fmla="*/ 0 h 1065831"/>
                <a:gd name="connsiteX4" fmla="*/ 2168280 w 5270439"/>
                <a:gd name="connsiteY4" fmla="*/ 0 h 1065831"/>
                <a:gd name="connsiteX5" fmla="*/ 2733523 w 5270439"/>
                <a:gd name="connsiteY5" fmla="*/ 0 h 1065831"/>
                <a:gd name="connsiteX6" fmla="*/ 3249614 w 5270439"/>
                <a:gd name="connsiteY6" fmla="*/ 0 h 1065831"/>
                <a:gd name="connsiteX7" fmla="*/ 3716554 w 5270439"/>
                <a:gd name="connsiteY7" fmla="*/ 0 h 1065831"/>
                <a:gd name="connsiteX8" fmla="*/ 4183493 w 5270439"/>
                <a:gd name="connsiteY8" fmla="*/ 0 h 1065831"/>
                <a:gd name="connsiteX9" fmla="*/ 5092797 w 5270439"/>
                <a:gd name="connsiteY9" fmla="*/ 0 h 1065831"/>
                <a:gd name="connsiteX10" fmla="*/ 5270439 w 5270439"/>
                <a:gd name="connsiteY10" fmla="*/ 177642 h 1065831"/>
                <a:gd name="connsiteX11" fmla="*/ 5270439 w 5270439"/>
                <a:gd name="connsiteY11" fmla="*/ 525810 h 1065831"/>
                <a:gd name="connsiteX12" fmla="*/ 5270439 w 5270439"/>
                <a:gd name="connsiteY12" fmla="*/ 888189 h 1065831"/>
                <a:gd name="connsiteX13" fmla="*/ 5092797 w 5270439"/>
                <a:gd name="connsiteY13" fmla="*/ 1065831 h 1065831"/>
                <a:gd name="connsiteX14" fmla="*/ 4625857 w 5270439"/>
                <a:gd name="connsiteY14" fmla="*/ 1065831 h 1065831"/>
                <a:gd name="connsiteX15" fmla="*/ 3962311 w 5270439"/>
                <a:gd name="connsiteY15" fmla="*/ 1065831 h 1065831"/>
                <a:gd name="connsiteX16" fmla="*/ 3347917 w 5270439"/>
                <a:gd name="connsiteY16" fmla="*/ 1065831 h 1065831"/>
                <a:gd name="connsiteX17" fmla="*/ 2782674 w 5270439"/>
                <a:gd name="connsiteY17" fmla="*/ 1065831 h 1065831"/>
                <a:gd name="connsiteX18" fmla="*/ 2119128 w 5270439"/>
                <a:gd name="connsiteY18" fmla="*/ 1065831 h 1065831"/>
                <a:gd name="connsiteX19" fmla="*/ 1603037 w 5270439"/>
                <a:gd name="connsiteY19" fmla="*/ 1065831 h 1065831"/>
                <a:gd name="connsiteX20" fmla="*/ 988643 w 5270439"/>
                <a:gd name="connsiteY20" fmla="*/ 1065831 h 1065831"/>
                <a:gd name="connsiteX21" fmla="*/ 177642 w 5270439"/>
                <a:gd name="connsiteY21" fmla="*/ 1065831 h 1065831"/>
                <a:gd name="connsiteX22" fmla="*/ 0 w 5270439"/>
                <a:gd name="connsiteY22" fmla="*/ 888189 h 1065831"/>
                <a:gd name="connsiteX23" fmla="*/ 0 w 5270439"/>
                <a:gd name="connsiteY23" fmla="*/ 540021 h 1065831"/>
                <a:gd name="connsiteX24" fmla="*/ 0 w 5270439"/>
                <a:gd name="connsiteY24" fmla="*/ 177642 h 1065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270439" h="1065831" fill="none" extrusionOk="0">
                  <a:moveTo>
                    <a:pt x="0" y="177642"/>
                  </a:moveTo>
                  <a:cubicBezTo>
                    <a:pt x="17790" y="63299"/>
                    <a:pt x="63045" y="365"/>
                    <a:pt x="177642" y="0"/>
                  </a:cubicBezTo>
                  <a:cubicBezTo>
                    <a:pt x="342299" y="-27184"/>
                    <a:pt x="584693" y="5077"/>
                    <a:pt x="742885" y="0"/>
                  </a:cubicBezTo>
                  <a:cubicBezTo>
                    <a:pt x="901077" y="-5077"/>
                    <a:pt x="1250093" y="24405"/>
                    <a:pt x="1455582" y="0"/>
                  </a:cubicBezTo>
                  <a:cubicBezTo>
                    <a:pt x="1661071" y="-24405"/>
                    <a:pt x="1876575" y="-25447"/>
                    <a:pt x="2168280" y="0"/>
                  </a:cubicBezTo>
                  <a:cubicBezTo>
                    <a:pt x="2459985" y="25447"/>
                    <a:pt x="2582306" y="-368"/>
                    <a:pt x="2733523" y="0"/>
                  </a:cubicBezTo>
                  <a:cubicBezTo>
                    <a:pt x="2884740" y="368"/>
                    <a:pt x="3098230" y="18507"/>
                    <a:pt x="3249614" y="0"/>
                  </a:cubicBezTo>
                  <a:cubicBezTo>
                    <a:pt x="3400998" y="-18507"/>
                    <a:pt x="3491052" y="-11945"/>
                    <a:pt x="3716554" y="0"/>
                  </a:cubicBezTo>
                  <a:cubicBezTo>
                    <a:pt x="3942056" y="11945"/>
                    <a:pt x="3996579" y="14695"/>
                    <a:pt x="4183493" y="0"/>
                  </a:cubicBezTo>
                  <a:cubicBezTo>
                    <a:pt x="4370407" y="-14695"/>
                    <a:pt x="4717174" y="-30069"/>
                    <a:pt x="5092797" y="0"/>
                  </a:cubicBezTo>
                  <a:cubicBezTo>
                    <a:pt x="5203938" y="9530"/>
                    <a:pt x="5255779" y="65290"/>
                    <a:pt x="5270439" y="177642"/>
                  </a:cubicBezTo>
                  <a:cubicBezTo>
                    <a:pt x="5284686" y="349911"/>
                    <a:pt x="5264753" y="441853"/>
                    <a:pt x="5270439" y="525810"/>
                  </a:cubicBezTo>
                  <a:cubicBezTo>
                    <a:pt x="5276125" y="609767"/>
                    <a:pt x="5265270" y="801094"/>
                    <a:pt x="5270439" y="888189"/>
                  </a:cubicBezTo>
                  <a:cubicBezTo>
                    <a:pt x="5272538" y="991132"/>
                    <a:pt x="5182397" y="1073846"/>
                    <a:pt x="5092797" y="1065831"/>
                  </a:cubicBezTo>
                  <a:cubicBezTo>
                    <a:pt x="4883378" y="1060350"/>
                    <a:pt x="4841255" y="1047998"/>
                    <a:pt x="4625857" y="1065831"/>
                  </a:cubicBezTo>
                  <a:cubicBezTo>
                    <a:pt x="4410459" y="1083664"/>
                    <a:pt x="4173134" y="1086145"/>
                    <a:pt x="3962311" y="1065831"/>
                  </a:cubicBezTo>
                  <a:cubicBezTo>
                    <a:pt x="3751488" y="1045517"/>
                    <a:pt x="3550118" y="1076301"/>
                    <a:pt x="3347917" y="1065831"/>
                  </a:cubicBezTo>
                  <a:cubicBezTo>
                    <a:pt x="3145716" y="1055361"/>
                    <a:pt x="3028662" y="1085273"/>
                    <a:pt x="2782674" y="1065831"/>
                  </a:cubicBezTo>
                  <a:cubicBezTo>
                    <a:pt x="2536686" y="1046389"/>
                    <a:pt x="2380458" y="1048945"/>
                    <a:pt x="2119128" y="1065831"/>
                  </a:cubicBezTo>
                  <a:cubicBezTo>
                    <a:pt x="1857798" y="1082717"/>
                    <a:pt x="1746595" y="1063221"/>
                    <a:pt x="1603037" y="1065831"/>
                  </a:cubicBezTo>
                  <a:cubicBezTo>
                    <a:pt x="1459479" y="1068441"/>
                    <a:pt x="1186109" y="1047758"/>
                    <a:pt x="988643" y="1065831"/>
                  </a:cubicBezTo>
                  <a:cubicBezTo>
                    <a:pt x="791177" y="1083904"/>
                    <a:pt x="532149" y="1056348"/>
                    <a:pt x="177642" y="1065831"/>
                  </a:cubicBezTo>
                  <a:cubicBezTo>
                    <a:pt x="92237" y="1049816"/>
                    <a:pt x="-17703" y="983121"/>
                    <a:pt x="0" y="888189"/>
                  </a:cubicBezTo>
                  <a:cubicBezTo>
                    <a:pt x="5270" y="766619"/>
                    <a:pt x="-11096" y="630142"/>
                    <a:pt x="0" y="540021"/>
                  </a:cubicBezTo>
                  <a:cubicBezTo>
                    <a:pt x="11096" y="449900"/>
                    <a:pt x="-8066" y="321697"/>
                    <a:pt x="0" y="177642"/>
                  </a:cubicBezTo>
                  <a:close/>
                </a:path>
                <a:path w="5270439" h="1065831" stroke="0" extrusionOk="0">
                  <a:moveTo>
                    <a:pt x="0" y="177642"/>
                  </a:moveTo>
                  <a:cubicBezTo>
                    <a:pt x="-8022" y="76831"/>
                    <a:pt x="59665" y="-12874"/>
                    <a:pt x="177642" y="0"/>
                  </a:cubicBezTo>
                  <a:cubicBezTo>
                    <a:pt x="330094" y="-12578"/>
                    <a:pt x="659596" y="2751"/>
                    <a:pt x="841188" y="0"/>
                  </a:cubicBezTo>
                  <a:cubicBezTo>
                    <a:pt x="1022780" y="-2751"/>
                    <a:pt x="1224768" y="-10469"/>
                    <a:pt x="1406431" y="0"/>
                  </a:cubicBezTo>
                  <a:cubicBezTo>
                    <a:pt x="1588094" y="10469"/>
                    <a:pt x="1772517" y="-4046"/>
                    <a:pt x="1971674" y="0"/>
                  </a:cubicBezTo>
                  <a:cubicBezTo>
                    <a:pt x="2170831" y="4046"/>
                    <a:pt x="2291499" y="7837"/>
                    <a:pt x="2487765" y="0"/>
                  </a:cubicBezTo>
                  <a:cubicBezTo>
                    <a:pt x="2684031" y="-7837"/>
                    <a:pt x="2892704" y="-24419"/>
                    <a:pt x="3053008" y="0"/>
                  </a:cubicBezTo>
                  <a:cubicBezTo>
                    <a:pt x="3213312" y="24419"/>
                    <a:pt x="3331817" y="15418"/>
                    <a:pt x="3519947" y="0"/>
                  </a:cubicBezTo>
                  <a:cubicBezTo>
                    <a:pt x="3708077" y="-15418"/>
                    <a:pt x="3873533" y="19394"/>
                    <a:pt x="4134342" y="0"/>
                  </a:cubicBezTo>
                  <a:cubicBezTo>
                    <a:pt x="4395152" y="-19394"/>
                    <a:pt x="4674277" y="-25381"/>
                    <a:pt x="5092797" y="0"/>
                  </a:cubicBezTo>
                  <a:cubicBezTo>
                    <a:pt x="5203542" y="-11125"/>
                    <a:pt x="5266389" y="81554"/>
                    <a:pt x="5270439" y="177642"/>
                  </a:cubicBezTo>
                  <a:cubicBezTo>
                    <a:pt x="5259422" y="246215"/>
                    <a:pt x="5258185" y="396299"/>
                    <a:pt x="5270439" y="511599"/>
                  </a:cubicBezTo>
                  <a:cubicBezTo>
                    <a:pt x="5282693" y="626899"/>
                    <a:pt x="5252540" y="763929"/>
                    <a:pt x="5270439" y="888189"/>
                  </a:cubicBezTo>
                  <a:cubicBezTo>
                    <a:pt x="5278901" y="999372"/>
                    <a:pt x="5181202" y="1061978"/>
                    <a:pt x="5092797" y="1065831"/>
                  </a:cubicBezTo>
                  <a:cubicBezTo>
                    <a:pt x="4811466" y="1091909"/>
                    <a:pt x="4713333" y="1033782"/>
                    <a:pt x="4429251" y="1065831"/>
                  </a:cubicBezTo>
                  <a:cubicBezTo>
                    <a:pt x="4145169" y="1097880"/>
                    <a:pt x="4106969" y="1076995"/>
                    <a:pt x="3864008" y="1065831"/>
                  </a:cubicBezTo>
                  <a:cubicBezTo>
                    <a:pt x="3621047" y="1054667"/>
                    <a:pt x="3430987" y="1061532"/>
                    <a:pt x="3298765" y="1065831"/>
                  </a:cubicBezTo>
                  <a:cubicBezTo>
                    <a:pt x="3166543" y="1070130"/>
                    <a:pt x="3062476" y="1077912"/>
                    <a:pt x="2831826" y="1065831"/>
                  </a:cubicBezTo>
                  <a:cubicBezTo>
                    <a:pt x="2601176" y="1053750"/>
                    <a:pt x="2358390" y="1065248"/>
                    <a:pt x="2217431" y="1065831"/>
                  </a:cubicBezTo>
                  <a:cubicBezTo>
                    <a:pt x="2076473" y="1066414"/>
                    <a:pt x="1862467" y="1064667"/>
                    <a:pt x="1750492" y="1065831"/>
                  </a:cubicBezTo>
                  <a:cubicBezTo>
                    <a:pt x="1638517" y="1066995"/>
                    <a:pt x="1487324" y="1053718"/>
                    <a:pt x="1283552" y="1065831"/>
                  </a:cubicBezTo>
                  <a:cubicBezTo>
                    <a:pt x="1079780" y="1077944"/>
                    <a:pt x="487078" y="1062388"/>
                    <a:pt x="177642" y="1065831"/>
                  </a:cubicBezTo>
                  <a:cubicBezTo>
                    <a:pt x="80687" y="1073753"/>
                    <a:pt x="1715" y="984387"/>
                    <a:pt x="0" y="888189"/>
                  </a:cubicBezTo>
                  <a:cubicBezTo>
                    <a:pt x="-12174" y="769581"/>
                    <a:pt x="-3899" y="673257"/>
                    <a:pt x="0" y="547126"/>
                  </a:cubicBezTo>
                  <a:cubicBezTo>
                    <a:pt x="3899" y="420995"/>
                    <a:pt x="-14934" y="322343"/>
                    <a:pt x="0" y="177642"/>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dirty="0">
                  <a:solidFill>
                    <a:srgbClr val="009999"/>
                  </a:solidFill>
                  <a:latin typeface="Arial" panose="020B0604020202020204" pitchFamily="34" charset="0"/>
                  <a:cs typeface="Arial" panose="020B0604020202020204" pitchFamily="34" charset="0"/>
                </a:rPr>
                <a:t>En tant que membre de l’encadrement de thèse</a:t>
              </a:r>
              <a:endParaRPr lang="fr-FR" sz="800" b="1" dirty="0">
                <a:solidFill>
                  <a:schemeClr val="tx1"/>
                </a:solidFill>
                <a:latin typeface="Arial" panose="020B0604020202020204" pitchFamily="34" charset="0"/>
                <a:cs typeface="Arial" panose="020B0604020202020204" pitchFamily="34" charset="0"/>
              </a:endParaRPr>
            </a:p>
            <a:p>
              <a:pPr marL="228600" indent="-228600">
                <a:spcAft>
                  <a:spcPts val="600"/>
                </a:spcAft>
                <a:buFont typeface="+mj-lt"/>
                <a:buAutoNum type="arabicPeriod"/>
              </a:pPr>
              <a:r>
                <a:rPr lang="fr-FR" sz="1100" b="1" dirty="0">
                  <a:solidFill>
                    <a:schemeClr val="tx1"/>
                  </a:solidFill>
                  <a:latin typeface="Arial" panose="020B0604020202020204" pitchFamily="34" charset="0"/>
                  <a:cs typeface="Arial" panose="020B0604020202020204" pitchFamily="34" charset="0"/>
                </a:rPr>
                <a:t>Selon</a:t>
              </a:r>
              <a:r>
                <a:rPr lang="fr-FR" sz="1100" dirty="0">
                  <a:solidFill>
                    <a:schemeClr val="tx1"/>
                  </a:solidFill>
                  <a:latin typeface="Arial" panose="020B0604020202020204" pitchFamily="34" charset="0"/>
                  <a:cs typeface="Arial" panose="020B0604020202020204" pitchFamily="34" charset="0"/>
                </a:rPr>
                <a:t> </a:t>
              </a:r>
              <a:r>
                <a:rPr lang="fr-FR" sz="1100" b="1" dirty="0">
                  <a:solidFill>
                    <a:schemeClr val="tx1"/>
                  </a:solidFill>
                  <a:latin typeface="Arial" panose="020B0604020202020204" pitchFamily="34" charset="0"/>
                  <a:cs typeface="Arial" panose="020B0604020202020204" pitchFamily="34" charset="0"/>
                </a:rPr>
                <a:t>les dispositions prévues par l’E.D. </a:t>
              </a:r>
              <a:r>
                <a:rPr lang="fr-FR" sz="1100" dirty="0">
                  <a:solidFill>
                    <a:schemeClr val="tx1"/>
                  </a:solidFill>
                  <a:latin typeface="Arial" panose="020B0604020202020204" pitchFamily="34" charset="0"/>
                  <a:cs typeface="Arial" panose="020B0604020202020204" pitchFamily="34" charset="0"/>
                </a:rPr>
                <a:t>, j’assiste ou non à la présentation du ou de la doctorant-e que j’encadre.</a:t>
              </a:r>
              <a:endParaRPr lang="fr-FR" sz="700" dirty="0">
                <a:solidFill>
                  <a:schemeClr val="tx1"/>
                </a:solidFill>
                <a:latin typeface="Arial" panose="020B0604020202020204" pitchFamily="34" charset="0"/>
                <a:cs typeface="Arial" panose="020B0604020202020204" pitchFamily="34" charset="0"/>
              </a:endParaRPr>
            </a:p>
            <a:p>
              <a:pPr marL="228600" indent="-228600">
                <a:spcAft>
                  <a:spcPts val="600"/>
                </a:spcAft>
                <a:buFont typeface="+mj-lt"/>
                <a:buAutoNum type="arabicPeriod"/>
              </a:pPr>
              <a:r>
                <a:rPr lang="fr-FR" sz="1100" b="1" dirty="0">
                  <a:solidFill>
                    <a:schemeClr val="tx1"/>
                  </a:solidFill>
                  <a:latin typeface="Arial" panose="020B0604020202020204" pitchFamily="34" charset="0"/>
                  <a:cs typeface="Arial" panose="020B0604020202020204" pitchFamily="34" charset="0"/>
                </a:rPr>
                <a:t>Je participe à l’entretien </a:t>
              </a:r>
              <a:r>
                <a:rPr lang="fr-FR" sz="1100" dirty="0">
                  <a:solidFill>
                    <a:schemeClr val="tx1"/>
                  </a:solidFill>
                  <a:latin typeface="Arial" panose="020B0604020202020204" pitchFamily="34" charset="0"/>
                  <a:cs typeface="Arial" panose="020B0604020202020204" pitchFamily="34" charset="0"/>
                </a:rPr>
                <a:t>avec les membres de CSI, avec les autres membres de l’encadrement de thèse, sans la présence du ou de la doctorant-e.</a:t>
              </a:r>
            </a:p>
          </p:txBody>
        </p:sp>
        <p:grpSp>
          <p:nvGrpSpPr>
            <p:cNvPr id="43" name="Groupe 42">
              <a:extLst>
                <a:ext uri="{FF2B5EF4-FFF2-40B4-BE49-F238E27FC236}">
                  <a16:creationId xmlns:a16="http://schemas.microsoft.com/office/drawing/2014/main" id="{90A16FE4-DC29-4B76-81B1-36ED07F07844}"/>
                </a:ext>
              </a:extLst>
            </p:cNvPr>
            <p:cNvGrpSpPr/>
            <p:nvPr/>
          </p:nvGrpSpPr>
          <p:grpSpPr>
            <a:xfrm>
              <a:off x="598880" y="3240252"/>
              <a:ext cx="854687" cy="602734"/>
              <a:chOff x="3739855" y="2644105"/>
              <a:chExt cx="693135" cy="506820"/>
            </a:xfrm>
          </p:grpSpPr>
          <p:sp>
            <p:nvSpPr>
              <p:cNvPr id="44" name="Forme libre : forme 43">
                <a:extLst>
                  <a:ext uri="{FF2B5EF4-FFF2-40B4-BE49-F238E27FC236}">
                    <a16:creationId xmlns:a16="http://schemas.microsoft.com/office/drawing/2014/main" id="{841B810B-B035-42AF-AE67-FE1398C57A3A}"/>
                  </a:ext>
                </a:extLst>
              </p:cNvPr>
              <p:cNvSpPr/>
              <p:nvPr/>
            </p:nvSpPr>
            <p:spPr>
              <a:xfrm>
                <a:off x="3774879" y="2644105"/>
                <a:ext cx="442947" cy="506820"/>
              </a:xfrm>
              <a:custGeom>
                <a:avLst/>
                <a:gdLst>
                  <a:gd name="connsiteX0" fmla="*/ 285137 w 732289"/>
                  <a:gd name="connsiteY0" fmla="*/ 5845 h 627977"/>
                  <a:gd name="connsiteX1" fmla="*/ 29105 w 732289"/>
                  <a:gd name="connsiteY1" fmla="*/ 286261 h 627977"/>
                  <a:gd name="connsiteX2" fmla="*/ 41297 w 732289"/>
                  <a:gd name="connsiteY2" fmla="*/ 542293 h 627977"/>
                  <a:gd name="connsiteX3" fmla="*/ 346097 w 732289"/>
                  <a:gd name="connsiteY3" fmla="*/ 627637 h 627977"/>
                  <a:gd name="connsiteX4" fmla="*/ 663089 w 732289"/>
                  <a:gd name="connsiteY4" fmla="*/ 517909 h 627977"/>
                  <a:gd name="connsiteX5" fmla="*/ 699665 w 732289"/>
                  <a:gd name="connsiteY5" fmla="*/ 127765 h 627977"/>
                  <a:gd name="connsiteX6" fmla="*/ 285137 w 732289"/>
                  <a:gd name="connsiteY6" fmla="*/ 5845 h 627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2289" h="627977">
                    <a:moveTo>
                      <a:pt x="285137" y="5845"/>
                    </a:moveTo>
                    <a:cubicBezTo>
                      <a:pt x="173377" y="32261"/>
                      <a:pt x="69745" y="196853"/>
                      <a:pt x="29105" y="286261"/>
                    </a:cubicBezTo>
                    <a:cubicBezTo>
                      <a:pt x="-11535" y="375669"/>
                      <a:pt x="-11535" y="485397"/>
                      <a:pt x="41297" y="542293"/>
                    </a:cubicBezTo>
                    <a:cubicBezTo>
                      <a:pt x="94129" y="599189"/>
                      <a:pt x="242465" y="631701"/>
                      <a:pt x="346097" y="627637"/>
                    </a:cubicBezTo>
                    <a:cubicBezTo>
                      <a:pt x="449729" y="623573"/>
                      <a:pt x="604161" y="601221"/>
                      <a:pt x="663089" y="517909"/>
                    </a:cubicBezTo>
                    <a:cubicBezTo>
                      <a:pt x="722017" y="434597"/>
                      <a:pt x="764689" y="209045"/>
                      <a:pt x="699665" y="127765"/>
                    </a:cubicBezTo>
                    <a:cubicBezTo>
                      <a:pt x="634641" y="46485"/>
                      <a:pt x="396897" y="-20571"/>
                      <a:pt x="285137" y="5845"/>
                    </a:cubicBezTo>
                    <a:close/>
                  </a:path>
                </a:pathLst>
              </a:custGeom>
              <a:solidFill>
                <a:srgbClr val="D7F3F2"/>
              </a:solidFill>
              <a:ln>
                <a:solidFill>
                  <a:srgbClr val="D7F3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solidFill>
                    <a:srgbClr val="B00000"/>
                  </a:solidFill>
                  <a:latin typeface="Arial" panose="020B0604020202020204" pitchFamily="34" charset="0"/>
                  <a:cs typeface="Arial" panose="020B0604020202020204" pitchFamily="34" charset="0"/>
                </a:endParaRPr>
              </a:p>
            </p:txBody>
          </p:sp>
          <p:sp>
            <p:nvSpPr>
              <p:cNvPr id="46" name="ZoneTexte 45">
                <a:extLst>
                  <a:ext uri="{FF2B5EF4-FFF2-40B4-BE49-F238E27FC236}">
                    <a16:creationId xmlns:a16="http://schemas.microsoft.com/office/drawing/2014/main" id="{C12CF080-ABCC-43ED-AB2B-A228F863FD71}"/>
                  </a:ext>
                </a:extLst>
              </p:cNvPr>
              <p:cNvSpPr txBox="1"/>
              <p:nvPr/>
            </p:nvSpPr>
            <p:spPr>
              <a:xfrm>
                <a:off x="3739855" y="2655800"/>
                <a:ext cx="693135" cy="451392"/>
              </a:xfrm>
              <a:prstGeom prst="rect">
                <a:avLst/>
              </a:prstGeom>
              <a:noFill/>
            </p:spPr>
            <p:txBody>
              <a:bodyPr wrap="square" rtlCol="0">
                <a:spAutoFit/>
              </a:bodyPr>
              <a:lstStyle/>
              <a:p>
                <a:r>
                  <a:rPr lang="fr-FR" sz="4000" b="1" dirty="0">
                    <a:solidFill>
                      <a:srgbClr val="32A49F"/>
                    </a:solidFill>
                    <a:latin typeface="Arial" panose="020B0604020202020204" pitchFamily="34" charset="0"/>
                    <a:cs typeface="Arial" panose="020B0604020202020204" pitchFamily="34" charset="0"/>
                  </a:rPr>
                  <a:t>2.</a:t>
                </a:r>
              </a:p>
            </p:txBody>
          </p:sp>
        </p:grpSp>
        <p:pic>
          <p:nvPicPr>
            <p:cNvPr id="79" name="Image 78">
              <a:extLst>
                <a:ext uri="{FF2B5EF4-FFF2-40B4-BE49-F238E27FC236}">
                  <a16:creationId xmlns:a16="http://schemas.microsoft.com/office/drawing/2014/main" id="{8E120D14-224E-4CF5-9E4C-10D81B43D33C}"/>
                </a:ext>
              </a:extLst>
            </p:cNvPr>
            <p:cNvPicPr>
              <a:picLocks noChangeAspect="1"/>
            </p:cNvPicPr>
            <p:nvPr/>
          </p:nvPicPr>
          <p:blipFill>
            <a:blip r:embed="rId8"/>
            <a:stretch>
              <a:fillRect/>
            </a:stretch>
          </p:blipFill>
          <p:spPr>
            <a:xfrm>
              <a:off x="5955180" y="3790976"/>
              <a:ext cx="390367" cy="390367"/>
            </a:xfrm>
            <a:prstGeom prst="rect">
              <a:avLst/>
            </a:prstGeom>
          </p:spPr>
        </p:pic>
      </p:grpSp>
      <p:sp>
        <p:nvSpPr>
          <p:cNvPr id="70" name="Rectangle : coins arrondis 69">
            <a:extLst>
              <a:ext uri="{FF2B5EF4-FFF2-40B4-BE49-F238E27FC236}">
                <a16:creationId xmlns:a16="http://schemas.microsoft.com/office/drawing/2014/main" id="{44D696A2-A47D-42DE-B80A-944E28993294}"/>
              </a:ext>
            </a:extLst>
          </p:cNvPr>
          <p:cNvSpPr/>
          <p:nvPr/>
        </p:nvSpPr>
        <p:spPr>
          <a:xfrm>
            <a:off x="989204" y="8118149"/>
            <a:ext cx="5674675" cy="1691124"/>
          </a:xfrm>
          <a:custGeom>
            <a:avLst/>
            <a:gdLst>
              <a:gd name="connsiteX0" fmla="*/ 0 w 5674675"/>
              <a:gd name="connsiteY0" fmla="*/ 281860 h 1691124"/>
              <a:gd name="connsiteX1" fmla="*/ 281860 w 5674675"/>
              <a:gd name="connsiteY1" fmla="*/ 0 h 1691124"/>
              <a:gd name="connsiteX2" fmla="*/ 869620 w 5674675"/>
              <a:gd name="connsiteY2" fmla="*/ 0 h 1691124"/>
              <a:gd name="connsiteX3" fmla="*/ 1610708 w 5674675"/>
              <a:gd name="connsiteY3" fmla="*/ 0 h 1691124"/>
              <a:gd name="connsiteX4" fmla="*/ 2351797 w 5674675"/>
              <a:gd name="connsiteY4" fmla="*/ 0 h 1691124"/>
              <a:gd name="connsiteX5" fmla="*/ 2939557 w 5674675"/>
              <a:gd name="connsiteY5" fmla="*/ 0 h 1691124"/>
              <a:gd name="connsiteX6" fmla="*/ 3476207 w 5674675"/>
              <a:gd name="connsiteY6" fmla="*/ 0 h 1691124"/>
              <a:gd name="connsiteX7" fmla="*/ 3961748 w 5674675"/>
              <a:gd name="connsiteY7" fmla="*/ 0 h 1691124"/>
              <a:gd name="connsiteX8" fmla="*/ 4447288 w 5674675"/>
              <a:gd name="connsiteY8" fmla="*/ 0 h 1691124"/>
              <a:gd name="connsiteX9" fmla="*/ 5392815 w 5674675"/>
              <a:gd name="connsiteY9" fmla="*/ 0 h 1691124"/>
              <a:gd name="connsiteX10" fmla="*/ 5674675 w 5674675"/>
              <a:gd name="connsiteY10" fmla="*/ 281860 h 1691124"/>
              <a:gd name="connsiteX11" fmla="*/ 5674675 w 5674675"/>
              <a:gd name="connsiteY11" fmla="*/ 834288 h 1691124"/>
              <a:gd name="connsiteX12" fmla="*/ 5674675 w 5674675"/>
              <a:gd name="connsiteY12" fmla="*/ 1409264 h 1691124"/>
              <a:gd name="connsiteX13" fmla="*/ 5392815 w 5674675"/>
              <a:gd name="connsiteY13" fmla="*/ 1691124 h 1691124"/>
              <a:gd name="connsiteX14" fmla="*/ 4907274 w 5674675"/>
              <a:gd name="connsiteY14" fmla="*/ 1691124 h 1691124"/>
              <a:gd name="connsiteX15" fmla="*/ 4217295 w 5674675"/>
              <a:gd name="connsiteY15" fmla="*/ 1691124 h 1691124"/>
              <a:gd name="connsiteX16" fmla="*/ 3578426 w 5674675"/>
              <a:gd name="connsiteY16" fmla="*/ 1691124 h 1691124"/>
              <a:gd name="connsiteX17" fmla="*/ 2990666 w 5674675"/>
              <a:gd name="connsiteY17" fmla="*/ 1691124 h 1691124"/>
              <a:gd name="connsiteX18" fmla="*/ 2300687 w 5674675"/>
              <a:gd name="connsiteY18" fmla="*/ 1691124 h 1691124"/>
              <a:gd name="connsiteX19" fmla="*/ 1764037 w 5674675"/>
              <a:gd name="connsiteY19" fmla="*/ 1691124 h 1691124"/>
              <a:gd name="connsiteX20" fmla="*/ 1125168 w 5674675"/>
              <a:gd name="connsiteY20" fmla="*/ 1691124 h 1691124"/>
              <a:gd name="connsiteX21" fmla="*/ 281860 w 5674675"/>
              <a:gd name="connsiteY21" fmla="*/ 1691124 h 1691124"/>
              <a:gd name="connsiteX22" fmla="*/ 0 w 5674675"/>
              <a:gd name="connsiteY22" fmla="*/ 1409264 h 1691124"/>
              <a:gd name="connsiteX23" fmla="*/ 0 w 5674675"/>
              <a:gd name="connsiteY23" fmla="*/ 856836 h 1691124"/>
              <a:gd name="connsiteX24" fmla="*/ 0 w 5674675"/>
              <a:gd name="connsiteY24" fmla="*/ 281860 h 1691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74675" h="1691124" fill="none" extrusionOk="0">
                <a:moveTo>
                  <a:pt x="0" y="281860"/>
                </a:moveTo>
                <a:cubicBezTo>
                  <a:pt x="16163" y="111444"/>
                  <a:pt x="93745" y="718"/>
                  <a:pt x="281860" y="0"/>
                </a:cubicBezTo>
                <a:cubicBezTo>
                  <a:pt x="485073" y="-16089"/>
                  <a:pt x="712356" y="-27931"/>
                  <a:pt x="869620" y="0"/>
                </a:cubicBezTo>
                <a:cubicBezTo>
                  <a:pt x="1026884" y="27931"/>
                  <a:pt x="1240826" y="12784"/>
                  <a:pt x="1610708" y="0"/>
                </a:cubicBezTo>
                <a:cubicBezTo>
                  <a:pt x="1980590" y="-12784"/>
                  <a:pt x="2000812" y="-22452"/>
                  <a:pt x="2351797" y="0"/>
                </a:cubicBezTo>
                <a:cubicBezTo>
                  <a:pt x="2702782" y="22452"/>
                  <a:pt x="2764197" y="-26707"/>
                  <a:pt x="2939557" y="0"/>
                </a:cubicBezTo>
                <a:cubicBezTo>
                  <a:pt x="3114917" y="26707"/>
                  <a:pt x="3267969" y="196"/>
                  <a:pt x="3476207" y="0"/>
                </a:cubicBezTo>
                <a:cubicBezTo>
                  <a:pt x="3684445" y="-196"/>
                  <a:pt x="3845210" y="7661"/>
                  <a:pt x="3961748" y="0"/>
                </a:cubicBezTo>
                <a:cubicBezTo>
                  <a:pt x="4078286" y="-7661"/>
                  <a:pt x="4286083" y="16500"/>
                  <a:pt x="4447288" y="0"/>
                </a:cubicBezTo>
                <a:cubicBezTo>
                  <a:pt x="4608493" y="-16500"/>
                  <a:pt x="5143335" y="-5878"/>
                  <a:pt x="5392815" y="0"/>
                </a:cubicBezTo>
                <a:cubicBezTo>
                  <a:pt x="5569229" y="15172"/>
                  <a:pt x="5656470" y="108506"/>
                  <a:pt x="5674675" y="281860"/>
                </a:cubicBezTo>
                <a:cubicBezTo>
                  <a:pt x="5679861" y="542032"/>
                  <a:pt x="5654330" y="667527"/>
                  <a:pt x="5674675" y="834288"/>
                </a:cubicBezTo>
                <a:cubicBezTo>
                  <a:pt x="5695020" y="1001049"/>
                  <a:pt x="5674426" y="1224607"/>
                  <a:pt x="5674675" y="1409264"/>
                </a:cubicBezTo>
                <a:cubicBezTo>
                  <a:pt x="5677444" y="1571307"/>
                  <a:pt x="5535567" y="1703289"/>
                  <a:pt x="5392815" y="1691124"/>
                </a:cubicBezTo>
                <a:cubicBezTo>
                  <a:pt x="5220434" y="1678291"/>
                  <a:pt x="5112837" y="1702028"/>
                  <a:pt x="4907274" y="1691124"/>
                </a:cubicBezTo>
                <a:cubicBezTo>
                  <a:pt x="4701711" y="1680220"/>
                  <a:pt x="4394593" y="1717192"/>
                  <a:pt x="4217295" y="1691124"/>
                </a:cubicBezTo>
                <a:cubicBezTo>
                  <a:pt x="4039997" y="1665056"/>
                  <a:pt x="3881342" y="1706933"/>
                  <a:pt x="3578426" y="1691124"/>
                </a:cubicBezTo>
                <a:cubicBezTo>
                  <a:pt x="3275510" y="1675315"/>
                  <a:pt x="3215043" y="1711644"/>
                  <a:pt x="2990666" y="1691124"/>
                </a:cubicBezTo>
                <a:cubicBezTo>
                  <a:pt x="2766289" y="1670604"/>
                  <a:pt x="2501630" y="1700598"/>
                  <a:pt x="2300687" y="1691124"/>
                </a:cubicBezTo>
                <a:cubicBezTo>
                  <a:pt x="2099744" y="1681650"/>
                  <a:pt x="2013967" y="1704551"/>
                  <a:pt x="1764037" y="1691124"/>
                </a:cubicBezTo>
                <a:cubicBezTo>
                  <a:pt x="1514107" y="1677698"/>
                  <a:pt x="1383385" y="1678878"/>
                  <a:pt x="1125168" y="1691124"/>
                </a:cubicBezTo>
                <a:cubicBezTo>
                  <a:pt x="866951" y="1703370"/>
                  <a:pt x="550680" y="1689947"/>
                  <a:pt x="281860" y="1691124"/>
                </a:cubicBezTo>
                <a:cubicBezTo>
                  <a:pt x="140391" y="1673226"/>
                  <a:pt x="-7557" y="1563575"/>
                  <a:pt x="0" y="1409264"/>
                </a:cubicBezTo>
                <a:cubicBezTo>
                  <a:pt x="17900" y="1171864"/>
                  <a:pt x="-3583" y="1011223"/>
                  <a:pt x="0" y="856836"/>
                </a:cubicBezTo>
                <a:cubicBezTo>
                  <a:pt x="3583" y="702449"/>
                  <a:pt x="13329" y="553802"/>
                  <a:pt x="0" y="281860"/>
                </a:cubicBezTo>
                <a:close/>
              </a:path>
              <a:path w="5674675" h="1691124" stroke="0" extrusionOk="0">
                <a:moveTo>
                  <a:pt x="0" y="281860"/>
                </a:moveTo>
                <a:cubicBezTo>
                  <a:pt x="-19383" y="119664"/>
                  <a:pt x="108365" y="-11552"/>
                  <a:pt x="281860" y="0"/>
                </a:cubicBezTo>
                <a:cubicBezTo>
                  <a:pt x="614044" y="-24399"/>
                  <a:pt x="757088" y="31315"/>
                  <a:pt x="971839" y="0"/>
                </a:cubicBezTo>
                <a:cubicBezTo>
                  <a:pt x="1186590" y="-31315"/>
                  <a:pt x="1285616" y="-8909"/>
                  <a:pt x="1559599" y="0"/>
                </a:cubicBezTo>
                <a:cubicBezTo>
                  <a:pt x="1833582" y="8909"/>
                  <a:pt x="1872805" y="-1826"/>
                  <a:pt x="2147359" y="0"/>
                </a:cubicBezTo>
                <a:cubicBezTo>
                  <a:pt x="2421913" y="1826"/>
                  <a:pt x="2526848" y="8137"/>
                  <a:pt x="2684009" y="0"/>
                </a:cubicBezTo>
                <a:cubicBezTo>
                  <a:pt x="2841170" y="-8137"/>
                  <a:pt x="3025831" y="-22322"/>
                  <a:pt x="3271769" y="0"/>
                </a:cubicBezTo>
                <a:cubicBezTo>
                  <a:pt x="3517707" y="22322"/>
                  <a:pt x="3547216" y="617"/>
                  <a:pt x="3757309" y="0"/>
                </a:cubicBezTo>
                <a:cubicBezTo>
                  <a:pt x="3967402" y="-617"/>
                  <a:pt x="4215055" y="29861"/>
                  <a:pt x="4396179" y="0"/>
                </a:cubicBezTo>
                <a:cubicBezTo>
                  <a:pt x="4577303" y="-29861"/>
                  <a:pt x="5122801" y="-41408"/>
                  <a:pt x="5392815" y="0"/>
                </a:cubicBezTo>
                <a:cubicBezTo>
                  <a:pt x="5556469" y="-7032"/>
                  <a:pt x="5648393" y="139307"/>
                  <a:pt x="5674675" y="281860"/>
                </a:cubicBezTo>
                <a:cubicBezTo>
                  <a:pt x="5681644" y="487297"/>
                  <a:pt x="5681447" y="692568"/>
                  <a:pt x="5674675" y="811740"/>
                </a:cubicBezTo>
                <a:cubicBezTo>
                  <a:pt x="5667903" y="930912"/>
                  <a:pt x="5692519" y="1138381"/>
                  <a:pt x="5674675" y="1409264"/>
                </a:cubicBezTo>
                <a:cubicBezTo>
                  <a:pt x="5687942" y="1585429"/>
                  <a:pt x="5524538" y="1681618"/>
                  <a:pt x="5392815" y="1691124"/>
                </a:cubicBezTo>
                <a:cubicBezTo>
                  <a:pt x="5066413" y="1707022"/>
                  <a:pt x="4935295" y="1673347"/>
                  <a:pt x="4702836" y="1691124"/>
                </a:cubicBezTo>
                <a:cubicBezTo>
                  <a:pt x="4470377" y="1708901"/>
                  <a:pt x="4306271" y="1706817"/>
                  <a:pt x="4115076" y="1691124"/>
                </a:cubicBezTo>
                <a:cubicBezTo>
                  <a:pt x="3923881" y="1675431"/>
                  <a:pt x="3756943" y="1696376"/>
                  <a:pt x="3527316" y="1691124"/>
                </a:cubicBezTo>
                <a:cubicBezTo>
                  <a:pt x="3297689" y="1685872"/>
                  <a:pt x="3164549" y="1682619"/>
                  <a:pt x="3041776" y="1691124"/>
                </a:cubicBezTo>
                <a:cubicBezTo>
                  <a:pt x="2919003" y="1699629"/>
                  <a:pt x="2622106" y="1682230"/>
                  <a:pt x="2402906" y="1691124"/>
                </a:cubicBezTo>
                <a:cubicBezTo>
                  <a:pt x="2183706" y="1700019"/>
                  <a:pt x="2158060" y="1711010"/>
                  <a:pt x="1917366" y="1691124"/>
                </a:cubicBezTo>
                <a:cubicBezTo>
                  <a:pt x="1676672" y="1671238"/>
                  <a:pt x="1542829" y="1688034"/>
                  <a:pt x="1431825" y="1691124"/>
                </a:cubicBezTo>
                <a:cubicBezTo>
                  <a:pt x="1320821" y="1694214"/>
                  <a:pt x="551657" y="1701423"/>
                  <a:pt x="281860" y="1691124"/>
                </a:cubicBezTo>
                <a:cubicBezTo>
                  <a:pt x="129137" y="1711342"/>
                  <a:pt x="5398" y="1558916"/>
                  <a:pt x="0" y="1409264"/>
                </a:cubicBezTo>
                <a:cubicBezTo>
                  <a:pt x="10517" y="1267051"/>
                  <a:pt x="-3569" y="1110363"/>
                  <a:pt x="0" y="868110"/>
                </a:cubicBezTo>
                <a:cubicBezTo>
                  <a:pt x="3569" y="625857"/>
                  <a:pt x="2849" y="446440"/>
                  <a:pt x="0" y="281860"/>
                </a:cubicBezTo>
                <a:close/>
              </a:path>
            </a:pathLst>
          </a:custGeom>
          <a:solidFill>
            <a:schemeClr val="bg1"/>
          </a:solidFill>
          <a:ln>
            <a:solidFill>
              <a:srgbClr val="FFC000"/>
            </a:solidFill>
            <a:prstDash val="dashDot"/>
            <a:extLst>
              <a:ext uri="{C807C97D-BFC1-408E-A445-0C87EB9F89A2}">
                <ask:lineSketchStyleProps xmlns:ask="http://schemas.microsoft.com/office/drawing/2018/sketchyshapes" sd="2143674846">
                  <a:prstGeom prst="roundRect">
                    <a:avLst/>
                  </a:prstGeom>
                  <ask:type>
                    <ask:lineSketchFreehand/>
                  </ask:type>
                </ask:lineSketchStyleProps>
              </a:ext>
            </a:extLs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fr-FR" sz="1200" b="1" i="0" u="none" strike="noStrike" kern="1200" cap="none" spc="0" normalizeH="0" baseline="0" noProof="0" dirty="0">
                <a:ln>
                  <a:noFill/>
                </a:ln>
                <a:solidFill>
                  <a:srgbClr val="009999"/>
                </a:solidFill>
                <a:effectLst/>
                <a:uLnTx/>
                <a:uFillTx/>
                <a:latin typeface="Arial" panose="020B0604020202020204" pitchFamily="34" charset="0"/>
                <a:cs typeface="Arial" panose="020B0604020202020204" pitchFamily="34" charset="0"/>
              </a:rPr>
              <a:t>En tant que gestionnaire d’École Doctorale </a:t>
            </a:r>
            <a:endParaRPr kumimoji="0" lang="fr-FR" sz="7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28600" marR="0" lvl="0" indent="-228600" algn="just"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En</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concertation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avec le directeur d’ED, </a:t>
            </a: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 vérifie et valide la composition du CSI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déclarée sur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6"/>
              </a:rPr>
              <a:t>ADUM</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endParaRPr kumimoji="0" lang="fr-FR" sz="7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28600" marR="0" lvl="0" indent="-228600" algn="just"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Je valide la fiche temporaire </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gestion CSI » en fiche définitive.</a:t>
            </a:r>
            <a:endParaRPr kumimoji="0" lang="fr-FR" sz="7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28600" marR="0" lvl="0" indent="-228600" algn="just" defTabSz="457200" rtl="0" eaLnBrk="1" fontAlgn="auto" latinLnBrk="0" hangingPunct="1">
              <a:spcBef>
                <a:spcPts val="0"/>
              </a:spcBef>
              <a:spcAft>
                <a:spcPts val="600"/>
              </a:spcAft>
              <a:buClrTx/>
              <a:buSzTx/>
              <a:buFont typeface="+mj-lt"/>
              <a:buAutoNum type="arabicPeriod"/>
              <a:tabLst/>
              <a:defRPr/>
            </a:pPr>
            <a:r>
              <a:rPr kumimoji="0" lang="fr-FR"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Si nécessaire</a:t>
            </a:r>
            <a:r>
              <a:rPr kumimoji="0" lang="fr-FR" sz="11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je fais les signalements règlementaires puis j’organise le suivi des doctorants</a:t>
            </a:r>
          </a:p>
        </p:txBody>
      </p:sp>
      <p:grpSp>
        <p:nvGrpSpPr>
          <p:cNvPr id="54" name="Groupe 53">
            <a:extLst>
              <a:ext uri="{FF2B5EF4-FFF2-40B4-BE49-F238E27FC236}">
                <a16:creationId xmlns:a16="http://schemas.microsoft.com/office/drawing/2014/main" id="{4076D3EE-A040-4B83-B2F7-221DD046DD59}"/>
              </a:ext>
            </a:extLst>
          </p:cNvPr>
          <p:cNvGrpSpPr/>
          <p:nvPr/>
        </p:nvGrpSpPr>
        <p:grpSpPr>
          <a:xfrm>
            <a:off x="580567" y="8029898"/>
            <a:ext cx="838723" cy="707886"/>
            <a:chOff x="284926" y="6106245"/>
            <a:chExt cx="838723" cy="707886"/>
          </a:xfrm>
        </p:grpSpPr>
        <p:sp>
          <p:nvSpPr>
            <p:cNvPr id="55" name="Forme libre : forme 54">
              <a:extLst>
                <a:ext uri="{FF2B5EF4-FFF2-40B4-BE49-F238E27FC236}">
                  <a16:creationId xmlns:a16="http://schemas.microsoft.com/office/drawing/2014/main" id="{9B097E02-097F-4454-8142-99A5E602BDBF}"/>
                </a:ext>
              </a:extLst>
            </p:cNvPr>
            <p:cNvSpPr/>
            <p:nvPr/>
          </p:nvSpPr>
          <p:spPr>
            <a:xfrm>
              <a:off x="284926" y="6176325"/>
              <a:ext cx="635848" cy="558733"/>
            </a:xfrm>
            <a:custGeom>
              <a:avLst/>
              <a:gdLst>
                <a:gd name="connsiteX0" fmla="*/ 283934 w 674078"/>
                <a:gd name="connsiteY0" fmla="*/ 8140 h 570727"/>
                <a:gd name="connsiteX1" fmla="*/ 40094 w 674078"/>
                <a:gd name="connsiteY1" fmla="*/ 142252 h 570727"/>
                <a:gd name="connsiteX2" fmla="*/ 15710 w 674078"/>
                <a:gd name="connsiteY2" fmla="*/ 398284 h 570727"/>
                <a:gd name="connsiteX3" fmla="*/ 198590 w 674078"/>
                <a:gd name="connsiteY3" fmla="*/ 556780 h 570727"/>
                <a:gd name="connsiteX4" fmla="*/ 539966 w 674078"/>
                <a:gd name="connsiteY4" fmla="*/ 532396 h 570727"/>
                <a:gd name="connsiteX5" fmla="*/ 674078 w 674078"/>
                <a:gd name="connsiteY5" fmla="*/ 288556 h 570727"/>
                <a:gd name="connsiteX6" fmla="*/ 539966 w 674078"/>
                <a:gd name="connsiteY6" fmla="*/ 44716 h 570727"/>
                <a:gd name="connsiteX7" fmla="*/ 283934 w 674078"/>
                <a:gd name="connsiteY7" fmla="*/ 8140 h 57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4078" h="570727">
                  <a:moveTo>
                    <a:pt x="283934" y="8140"/>
                  </a:moveTo>
                  <a:cubicBezTo>
                    <a:pt x="200622" y="24396"/>
                    <a:pt x="84798" y="77228"/>
                    <a:pt x="40094" y="142252"/>
                  </a:cubicBezTo>
                  <a:cubicBezTo>
                    <a:pt x="-4610" y="207276"/>
                    <a:pt x="-10706" y="329196"/>
                    <a:pt x="15710" y="398284"/>
                  </a:cubicBezTo>
                  <a:cubicBezTo>
                    <a:pt x="42126" y="467372"/>
                    <a:pt x="111214" y="534428"/>
                    <a:pt x="198590" y="556780"/>
                  </a:cubicBezTo>
                  <a:cubicBezTo>
                    <a:pt x="285966" y="579132"/>
                    <a:pt x="460718" y="577100"/>
                    <a:pt x="539966" y="532396"/>
                  </a:cubicBezTo>
                  <a:cubicBezTo>
                    <a:pt x="619214" y="487692"/>
                    <a:pt x="674078" y="369836"/>
                    <a:pt x="674078" y="288556"/>
                  </a:cubicBezTo>
                  <a:cubicBezTo>
                    <a:pt x="674078" y="207276"/>
                    <a:pt x="604990" y="91452"/>
                    <a:pt x="539966" y="44716"/>
                  </a:cubicBezTo>
                  <a:cubicBezTo>
                    <a:pt x="474942" y="-2020"/>
                    <a:pt x="367246" y="-8116"/>
                    <a:pt x="283934" y="8140"/>
                  </a:cubicBezTo>
                  <a:close/>
                </a:path>
              </a:pathLst>
            </a:custGeom>
            <a:solidFill>
              <a:srgbClr val="D7F3F2"/>
            </a:solidFill>
            <a:ln>
              <a:solidFill>
                <a:srgbClr val="D7F3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solidFill>
                  <a:srgbClr val="B00000"/>
                </a:solidFill>
              </a:endParaRPr>
            </a:p>
          </p:txBody>
        </p:sp>
        <p:sp>
          <p:nvSpPr>
            <p:cNvPr id="56" name="ZoneTexte 55">
              <a:extLst>
                <a:ext uri="{FF2B5EF4-FFF2-40B4-BE49-F238E27FC236}">
                  <a16:creationId xmlns:a16="http://schemas.microsoft.com/office/drawing/2014/main" id="{6DC320AF-8721-491C-A136-1D2FE167DAE6}"/>
                </a:ext>
              </a:extLst>
            </p:cNvPr>
            <p:cNvSpPr txBox="1"/>
            <p:nvPr/>
          </p:nvSpPr>
          <p:spPr>
            <a:xfrm>
              <a:off x="359090" y="6106245"/>
              <a:ext cx="764559" cy="707886"/>
            </a:xfrm>
            <a:prstGeom prst="rect">
              <a:avLst/>
            </a:prstGeom>
            <a:noFill/>
          </p:spPr>
          <p:txBody>
            <a:bodyPr wrap="square" rtlCol="0">
              <a:spAutoFit/>
            </a:bodyPr>
            <a:lstStyle/>
            <a:p>
              <a:r>
                <a:rPr lang="fr-FR" sz="4000" b="1" dirty="0">
                  <a:solidFill>
                    <a:srgbClr val="32A49F"/>
                  </a:solidFill>
                  <a:latin typeface="Fredoka One" panose="02000000000000000000" pitchFamily="2" charset="0"/>
                </a:rPr>
                <a:t>5.</a:t>
              </a:r>
            </a:p>
          </p:txBody>
        </p:sp>
      </p:grpSp>
      <p:pic>
        <p:nvPicPr>
          <p:cNvPr id="76" name="Image 75">
            <a:extLst>
              <a:ext uri="{FF2B5EF4-FFF2-40B4-BE49-F238E27FC236}">
                <a16:creationId xmlns:a16="http://schemas.microsoft.com/office/drawing/2014/main" id="{56382DB8-37FF-4776-BCD5-662700AFD8CB}"/>
              </a:ext>
            </a:extLst>
          </p:cNvPr>
          <p:cNvPicPr>
            <a:picLocks noChangeAspect="1"/>
          </p:cNvPicPr>
          <p:nvPr/>
        </p:nvPicPr>
        <p:blipFill>
          <a:blip r:embed="rId9"/>
          <a:stretch>
            <a:fillRect/>
          </a:stretch>
        </p:blipFill>
        <p:spPr>
          <a:xfrm>
            <a:off x="6121852" y="8791381"/>
            <a:ext cx="390368" cy="390368"/>
          </a:xfrm>
          <a:prstGeom prst="rect">
            <a:avLst/>
          </a:prstGeom>
        </p:spPr>
      </p:pic>
      <p:sp>
        <p:nvSpPr>
          <p:cNvPr id="4" name="Espace réservé du numéro de diapositive 3">
            <a:extLst>
              <a:ext uri="{FF2B5EF4-FFF2-40B4-BE49-F238E27FC236}">
                <a16:creationId xmlns:a16="http://schemas.microsoft.com/office/drawing/2014/main" id="{7D8FE472-74EF-4E15-99F8-7AE41CC1F26F}"/>
              </a:ext>
            </a:extLst>
          </p:cNvPr>
          <p:cNvSpPr>
            <a:spLocks noGrp="1"/>
          </p:cNvSpPr>
          <p:nvPr>
            <p:ph type="sldNum" sz="quarter" idx="12"/>
          </p:nvPr>
        </p:nvSpPr>
        <p:spPr>
          <a:xfrm>
            <a:off x="6121852" y="9279944"/>
            <a:ext cx="195407" cy="527403"/>
          </a:xfrm>
        </p:spPr>
        <p:txBody>
          <a:bodyPr/>
          <a:lstStyle/>
          <a:p>
            <a:fld id="{BC044B9C-B550-4C35-96EC-3EEA822600A0}" type="slidenum">
              <a:rPr lang="fr-FR" smtClean="0"/>
              <a:t>8</a:t>
            </a:fld>
            <a:endParaRPr lang="fr-FR" dirty="0"/>
          </a:p>
        </p:txBody>
      </p:sp>
    </p:spTree>
    <p:extLst>
      <p:ext uri="{BB962C8B-B14F-4D97-AF65-F5344CB8AC3E}">
        <p14:creationId xmlns:p14="http://schemas.microsoft.com/office/powerpoint/2010/main" val="4068201180"/>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8f26d2f-a1ed-4822-9107-19a8aca5b6c0">
      <Terms xmlns="http://schemas.microsoft.com/office/infopath/2007/PartnerControls"/>
    </lcf76f155ced4ddcb4097134ff3c332f>
    <TaxCatchAll xmlns="732070cb-6fdb-4c47-aca2-c0d8877b2ba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8D2A3227FD914CAD8B753A54022AD7" ma:contentTypeVersion="11" ma:contentTypeDescription="Crée un document." ma:contentTypeScope="" ma:versionID="6783e8e6c47b3e8b270a21165a480ece">
  <xsd:schema xmlns:xsd="http://www.w3.org/2001/XMLSchema" xmlns:xs="http://www.w3.org/2001/XMLSchema" xmlns:p="http://schemas.microsoft.com/office/2006/metadata/properties" xmlns:ns2="98f26d2f-a1ed-4822-9107-19a8aca5b6c0" xmlns:ns3="732070cb-6fdb-4c47-aca2-c0d8877b2ba0" targetNamespace="http://schemas.microsoft.com/office/2006/metadata/properties" ma:root="true" ma:fieldsID="3c513bf0f7e32fbb9d9b6b46d7420fcd" ns2:_="" ns3:_="">
    <xsd:import namespace="98f26d2f-a1ed-4822-9107-19a8aca5b6c0"/>
    <xsd:import namespace="732070cb-6fdb-4c47-aca2-c0d8877b2ba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f26d2f-a1ed-4822-9107-19a8aca5b6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1e53345a-0816-489b-9a5d-f039fa85a95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2070cb-6fdb-4c47-aca2-c0d8877b2ba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9f4e445-b13f-4a5a-9d93-762cdb646220}" ma:internalName="TaxCatchAll" ma:showField="CatchAllData" ma:web="732070cb-6fdb-4c47-aca2-c0d8877b2b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4A7611-7DFA-443C-84FC-FCA44D4F2821}">
  <ds:schemaRefs>
    <ds:schemaRef ds:uri="http://schemas.microsoft.com/sharepoint/v3/contenttype/forms"/>
  </ds:schemaRefs>
</ds:datastoreItem>
</file>

<file path=customXml/itemProps2.xml><?xml version="1.0" encoding="utf-8"?>
<ds:datastoreItem xmlns:ds="http://schemas.openxmlformats.org/officeDocument/2006/customXml" ds:itemID="{1C5EC583-753A-4096-9D4C-B53A666CDE14}">
  <ds:schemaRefs>
    <ds:schemaRef ds:uri="http://purl.org/dc/terms/"/>
    <ds:schemaRef ds:uri="http://schemas.microsoft.com/office/2006/metadata/properties"/>
    <ds:schemaRef ds:uri="http://schemas.openxmlformats.org/package/2006/metadata/core-properties"/>
    <ds:schemaRef ds:uri="http://purl.org/dc/elements/1.1/"/>
    <ds:schemaRef ds:uri="732070cb-6fdb-4c47-aca2-c0d8877b2ba0"/>
    <ds:schemaRef ds:uri="http://purl.org/dc/dcmitype/"/>
    <ds:schemaRef ds:uri="http://schemas.microsoft.com/office/2006/documentManagement/types"/>
    <ds:schemaRef ds:uri="http://schemas.microsoft.com/office/infopath/2007/PartnerControls"/>
    <ds:schemaRef ds:uri="98f26d2f-a1ed-4822-9107-19a8aca5b6c0"/>
    <ds:schemaRef ds:uri="http://www.w3.org/XML/1998/namespace"/>
  </ds:schemaRefs>
</ds:datastoreItem>
</file>

<file path=customXml/itemProps3.xml><?xml version="1.0" encoding="utf-8"?>
<ds:datastoreItem xmlns:ds="http://schemas.openxmlformats.org/officeDocument/2006/customXml" ds:itemID="{3E1D561E-9F5F-4F37-96ED-312CB54376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f26d2f-a1ed-4822-9107-19a8aca5b6c0"/>
    <ds:schemaRef ds:uri="732070cb-6fdb-4c47-aca2-c0d8877b2b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1673</TotalTime>
  <Words>1298</Words>
  <Application>Microsoft Office PowerPoint</Application>
  <PresentationFormat>Format A4 (210 x 297 mm)</PresentationFormat>
  <Paragraphs>93</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Bahnschrift</vt:lpstr>
      <vt:lpstr>Calibri</vt:lpstr>
      <vt:lpstr>Calibri Light</vt:lpstr>
      <vt:lpstr>Fredoka One</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Laurette DUBIN</dc:creator>
  <cp:lastModifiedBy>Fournier Valerie</cp:lastModifiedBy>
  <cp:revision>186</cp:revision>
  <cp:lastPrinted>2025-03-25T12:04:36Z</cp:lastPrinted>
  <dcterms:created xsi:type="dcterms:W3CDTF">2024-04-18T12:37:54Z</dcterms:created>
  <dcterms:modified xsi:type="dcterms:W3CDTF">2026-01-12T14:17:06Z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0x010100428D2A3227FD914CAD8B753A54022AD7</vt:lpwstr>
  </property>
  <property fmtid="{D5CDD505-2E9C-101B-9397-08002B2CF9AE}" pid="3" name="MediaServiceImageTags">
    <vt:lpwstr/>
  </property>
</Properties>
</file>